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300" r:id="rId2"/>
    <p:sldId id="489" r:id="rId3"/>
    <p:sldId id="552" r:id="rId4"/>
    <p:sldId id="551" r:id="rId5"/>
    <p:sldId id="504" r:id="rId6"/>
    <p:sldId id="718" r:id="rId7"/>
    <p:sldId id="798" r:id="rId8"/>
    <p:sldId id="799" r:id="rId9"/>
    <p:sldId id="762" r:id="rId10"/>
    <p:sldId id="767" r:id="rId11"/>
    <p:sldId id="801" r:id="rId12"/>
    <p:sldId id="804" r:id="rId13"/>
    <p:sldId id="765" r:id="rId14"/>
    <p:sldId id="802" r:id="rId15"/>
    <p:sldId id="766" r:id="rId16"/>
    <p:sldId id="803" r:id="rId17"/>
    <p:sldId id="770" r:id="rId18"/>
    <p:sldId id="800" r:id="rId19"/>
    <p:sldId id="760" r:id="rId20"/>
    <p:sldId id="783" r:id="rId21"/>
    <p:sldId id="784" r:id="rId22"/>
    <p:sldId id="789" r:id="rId23"/>
    <p:sldId id="790" r:id="rId24"/>
    <p:sldId id="791" r:id="rId25"/>
    <p:sldId id="792" r:id="rId26"/>
    <p:sldId id="787" r:id="rId27"/>
    <p:sldId id="466" r:id="rId28"/>
    <p:sldId id="306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521415D9-36F7-43E2-AB2F-B90AF26B5E84}">
      <p14:sectionLst xmlns:p14="http://schemas.microsoft.com/office/powerpoint/2010/main">
        <p14:section name="默认节" id="{33A52C34-B3C3-A049-A53D-C39CC713AD52}">
          <p14:sldIdLst>
            <p14:sldId id="300"/>
            <p14:sldId id="489"/>
            <p14:sldId id="552"/>
            <p14:sldId id="551"/>
            <p14:sldId id="504"/>
            <p14:sldId id="718"/>
            <p14:sldId id="798"/>
            <p14:sldId id="799"/>
            <p14:sldId id="762"/>
            <p14:sldId id="767"/>
            <p14:sldId id="801"/>
            <p14:sldId id="804"/>
            <p14:sldId id="765"/>
            <p14:sldId id="802"/>
            <p14:sldId id="766"/>
            <p14:sldId id="803"/>
            <p14:sldId id="770"/>
            <p14:sldId id="800"/>
            <p14:sldId id="760"/>
            <p14:sldId id="783"/>
            <p14:sldId id="784"/>
            <p14:sldId id="789"/>
            <p14:sldId id="790"/>
            <p14:sldId id="791"/>
            <p14:sldId id="792"/>
            <p14:sldId id="787"/>
            <p14:sldId id="466"/>
            <p14:sldId id="3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50575C"/>
    <a:srgbClr val="51575C"/>
    <a:srgbClr val="ECECEC"/>
    <a:srgbClr val="76D6FF"/>
    <a:srgbClr val="7A81FF"/>
    <a:srgbClr val="E72825"/>
    <a:srgbClr val="00A2FF"/>
    <a:srgbClr val="E86111"/>
    <a:srgbClr val="FF6C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29"/>
    <p:restoredTop sz="96327" autoAdjust="0"/>
  </p:normalViewPr>
  <p:slideViewPr>
    <p:cSldViewPr snapToGrid="0">
      <p:cViewPr varScale="1">
        <p:scale>
          <a:sx n="58" d="100"/>
          <a:sy n="58" d="100"/>
        </p:scale>
        <p:origin x="25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png>
</file>

<file path=ppt/media/image21.svg>
</file>

<file path=ppt/media/image22.tiff>
</file>

<file path=ppt/media/image23.tiff>
</file>

<file path=ppt/media/image24.tiff>
</file>

<file path=ppt/media/image25.png>
</file>

<file path=ppt/media/image26.svg>
</file>

<file path=ppt/media/image3.jpeg>
</file>

<file path=ppt/media/image4.jpeg>
</file>

<file path=ppt/media/image5.jpeg>
</file>

<file path=ppt/media/image6.png>
</file>

<file path=ppt/media/image7.sv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662583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8977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21158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5043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07133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83198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66596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54159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27314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70527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01978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2415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900920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32936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14642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72400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40360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707176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53743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6296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8320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8446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4720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4086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2320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76782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3592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训练营ppt模版-8.jpg" descr="训练营ppt模版-8.jpg">
            <a:extLst>
              <a:ext uri="{FF2B5EF4-FFF2-40B4-BE49-F238E27FC236}">
                <a16:creationId xmlns:a16="http://schemas.microsoft.com/office/drawing/2014/main" id="{B9892DC8-92CB-A24A-907D-3D1BA33F1D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在此键入姓名">
            <a:extLst>
              <a:ext uri="{FF2B5EF4-FFF2-40B4-BE49-F238E27FC236}">
                <a16:creationId xmlns:a16="http://schemas.microsoft.com/office/drawing/2014/main" id="{4447DDA6-149F-AB40-99FC-150E6893E035}"/>
              </a:ext>
            </a:extLst>
          </p:cNvPr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44750" y="7674780"/>
            <a:ext cx="5325176" cy="1164421"/>
          </a:xfrm>
          <a:prstGeom prst="rect">
            <a:avLst/>
          </a:prstGeom>
        </p:spPr>
        <p:txBody>
          <a:bodyPr wrap="none" anchor="b">
            <a:spAutoFit/>
          </a:bodyPr>
          <a:lstStyle>
            <a:lvl1pPr>
              <a:spcBef>
                <a:spcPts val="0"/>
              </a:spcBef>
              <a:defRPr sz="6900">
                <a:solidFill>
                  <a:schemeClr val="bg1"/>
                </a:solidFill>
              </a:defRPr>
            </a:lvl1pPr>
          </a:lstStyle>
          <a:p>
            <a:r>
              <a:t>在此键入姓名</a:t>
            </a:r>
          </a:p>
        </p:txBody>
      </p:sp>
      <p:sp>
        <p:nvSpPr>
          <p:cNvPr id="6" name="在此键入tittle">
            <a:extLst>
              <a:ext uri="{FF2B5EF4-FFF2-40B4-BE49-F238E27FC236}">
                <a16:creationId xmlns:a16="http://schemas.microsoft.com/office/drawing/2014/main" id="{AD0AEF1D-EC82-1B42-A6CC-5B36FD56C8D1}"/>
              </a:ext>
            </a:extLst>
          </p:cNvPr>
          <p:cNvSpPr txBox="1">
            <a:spLocks noGrp="1"/>
          </p:cNvSpPr>
          <p:nvPr>
            <p:ph type="body" sz="quarter" idx="14"/>
          </p:nvPr>
        </p:nvSpPr>
        <p:spPr>
          <a:xfrm>
            <a:off x="2447620" y="9163050"/>
            <a:ext cx="2929782" cy="77470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3800">
                <a:solidFill>
                  <a:srgbClr val="E4F4F9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在此键入姓名">
            <a:extLst>
              <a:ext uri="{FF2B5EF4-FFF2-40B4-BE49-F238E27FC236}">
                <a16:creationId xmlns:a16="http://schemas.microsoft.com/office/drawing/2014/main" id="{B2097A4E-BA18-2F45-B581-AD82B5444285}"/>
              </a:ext>
            </a:extLst>
          </p:cNvPr>
          <p:cNvSpPr txBox="1">
            <a:spLocks noGrp="1"/>
          </p:cNvSpPr>
          <p:nvPr>
            <p:ph type="body" sz="quarter" idx="15" hasCustomPrompt="1"/>
          </p:nvPr>
        </p:nvSpPr>
        <p:spPr>
          <a:xfrm>
            <a:off x="2444750" y="2514540"/>
            <a:ext cx="15758583" cy="3683060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spcBef>
                <a:spcPts val="0"/>
              </a:spcBef>
              <a:defRPr sz="7200" b="0" i="0">
                <a:solidFill>
                  <a:srgbClr val="FFFFFF"/>
                </a:solidFill>
                <a:latin typeface="Helvetica" pitchFamily="2" charset="0"/>
              </a:defRPr>
            </a:lvl1pPr>
          </a:lstStyle>
          <a:p>
            <a:r>
              <a:rPr lang="zh-CN" altLang="en-US"/>
              <a:t>架构师训练营 </a:t>
            </a:r>
            <a:r>
              <a:rPr lang="en-US" altLang="zh-CN"/>
              <a:t>–</a:t>
            </a:r>
            <a:r>
              <a:rPr lang="zh-CN" altLang="en-US"/>
              <a:t> 模块 </a:t>
            </a:r>
            <a:r>
              <a:rPr lang="en-US" altLang="zh-CN"/>
              <a:t>X</a:t>
            </a:r>
          </a:p>
          <a:p>
            <a:endParaRPr lang="en-US" altLang="zh-CN"/>
          </a:p>
          <a:p>
            <a:r>
              <a:rPr lang="zh-CN" altLang="en-US"/>
              <a:t>第</a:t>
            </a:r>
            <a:r>
              <a:rPr lang="en-US" altLang="zh-CN"/>
              <a:t>X</a:t>
            </a:r>
            <a:r>
              <a:rPr lang="zh-CN" altLang="en-US"/>
              <a:t>课：课程名称</a:t>
            </a: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训练营ppt模版-2.jpg" descr="训练营ppt模版-2.jpg">
            <a:extLst>
              <a:ext uri="{FF2B5EF4-FFF2-40B4-BE49-F238E27FC236}">
                <a16:creationId xmlns:a16="http://schemas.microsoft.com/office/drawing/2014/main" id="{2C362B90-A864-D84D-A06A-06391A2BB9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9327506" y="3700462"/>
            <a:ext cx="12164954" cy="779399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目录">
            <a:extLst>
              <a:ext uri="{FF2B5EF4-FFF2-40B4-BE49-F238E27FC236}">
                <a16:creationId xmlns:a16="http://schemas.microsoft.com/office/drawing/2014/main" id="{DF971C0E-1DBC-6948-81F0-FD763979103D}"/>
              </a:ext>
            </a:extLst>
          </p:cNvPr>
          <p:cNvSpPr txBox="1"/>
          <p:nvPr userDrawn="1"/>
        </p:nvSpPr>
        <p:spPr>
          <a:xfrm>
            <a:off x="3758952" y="3700462"/>
            <a:ext cx="2677015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18B2E8"/>
                </a:solidFill>
              </a:defRPr>
            </a:lvl1pPr>
          </a:lstStyle>
          <a:p>
            <a:r>
              <a:rPr dirty="0" err="1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目录</a:t>
            </a:r>
            <a:endParaRPr dirty="0">
              <a:solidFill>
                <a:schemeClr val="bg1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019241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文本">
            <a:extLst>
              <a:ext uri="{FF2B5EF4-FFF2-40B4-BE49-F238E27FC236}">
                <a16:creationId xmlns:a16="http://schemas.microsoft.com/office/drawing/2014/main" id="{302D6EFD-7EFF-E74C-917D-0E27A8B678F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 anchorCtr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" altLang="zh-CN"/>
              <a:t>Title Text</a:t>
            </a:r>
            <a:endParaRPr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F1150E6-3E6B-384B-BD86-B2A89DDC3B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62400" y="2890384"/>
            <a:ext cx="19458000" cy="901382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  <a:lvl2pPr>
              <a:defRPr sz="3200">
                <a:solidFill>
                  <a:schemeClr val="tx1"/>
                </a:solidFill>
              </a:defRPr>
            </a:lvl2pPr>
            <a:lvl3pPr>
              <a:defRPr sz="3200">
                <a:solidFill>
                  <a:schemeClr val="tx1"/>
                </a:solidFill>
              </a:defRPr>
            </a:lvl3pPr>
            <a:lvl4pPr>
              <a:defRPr sz="3200">
                <a:solidFill>
                  <a:schemeClr val="tx1"/>
                </a:solidFill>
              </a:defRPr>
            </a:lvl4pPr>
            <a:lvl5pPr>
              <a:defRPr sz="3200"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760576289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训练营ppt模版.jpg" descr="训练营ppt模版.jpg">
            <a:extLst>
              <a:ext uri="{FF2B5EF4-FFF2-40B4-BE49-F238E27FC236}">
                <a16:creationId xmlns:a16="http://schemas.microsoft.com/office/drawing/2014/main" id="{932E1BDC-E897-094F-BC18-A848CD2FE7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标题文本">
            <a:extLst>
              <a:ext uri="{FF2B5EF4-FFF2-40B4-BE49-F238E27FC236}">
                <a16:creationId xmlns:a16="http://schemas.microsoft.com/office/drawing/2014/main" id="{302D6EFD-7EFF-E74C-917D-0E27A8B678F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 anchorCtr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" altLang="zh-CN"/>
              <a:t>Title Text</a:t>
            </a:r>
            <a:endParaRPr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F1150E6-3E6B-384B-BD86-B2A89DDC3B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62400" y="2890384"/>
            <a:ext cx="19458000" cy="901382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  <a:lvl2pPr>
              <a:defRPr sz="3200">
                <a:solidFill>
                  <a:schemeClr val="tx1"/>
                </a:solidFill>
              </a:defRPr>
            </a:lvl2pPr>
            <a:lvl3pPr>
              <a:defRPr sz="3200">
                <a:solidFill>
                  <a:schemeClr val="tx1"/>
                </a:solidFill>
              </a:defRPr>
            </a:lvl3pPr>
            <a:lvl4pPr>
              <a:defRPr sz="3200">
                <a:solidFill>
                  <a:schemeClr val="tx1"/>
                </a:solidFill>
              </a:defRPr>
            </a:lvl4pPr>
            <a:lvl5pPr>
              <a:defRPr sz="3200"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111945183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97635DE-DDE0-0042-8EE7-D96300263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582005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训练营ppt模版-6.jpg" descr="训练营ppt模版-6.jpg">
            <a:extLst>
              <a:ext uri="{FF2B5EF4-FFF2-40B4-BE49-F238E27FC236}">
                <a16:creationId xmlns:a16="http://schemas.microsoft.com/office/drawing/2014/main" id="{20DD8410-0422-A148-9BAD-B1E81EBE22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7099875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Pr>
        <a:solidFill>
          <a:srgbClr val="3A3B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28800" y="2244726"/>
            <a:ext cx="20726401" cy="4775200"/>
          </a:xfrm>
        </p:spPr>
        <p:txBody>
          <a:bodyPr anchor="b">
            <a:normAutofit/>
          </a:bodyPr>
          <a:lstStyle>
            <a:lvl1pPr algn="ctr">
              <a:defRPr sz="8763"/>
            </a:lvl1pPr>
          </a:lstStyle>
          <a:p>
            <a:r>
              <a:rPr lang="zh-CN" altLang="en-US" dirty="0"/>
              <a:t>演讲标题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1" y="7204076"/>
            <a:ext cx="18288000" cy="3311524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644" indent="0" algn="ctr">
              <a:buNone/>
              <a:defRPr sz="2998"/>
            </a:lvl2pPr>
            <a:lvl3pPr marL="1371771" indent="0" algn="ctr">
              <a:buNone/>
              <a:defRPr sz="2701"/>
            </a:lvl3pPr>
            <a:lvl4pPr marL="2057415" indent="0" algn="ctr">
              <a:buNone/>
              <a:defRPr sz="2400"/>
            </a:lvl4pPr>
            <a:lvl5pPr marL="2743543" indent="0" algn="ctr">
              <a:buNone/>
              <a:defRPr sz="2400"/>
            </a:lvl5pPr>
            <a:lvl6pPr marL="3429187" indent="0" algn="ctr">
              <a:buNone/>
              <a:defRPr sz="2400"/>
            </a:lvl6pPr>
            <a:lvl7pPr marL="4114830" indent="0" algn="ctr">
              <a:buNone/>
              <a:defRPr sz="2400"/>
            </a:lvl7pPr>
            <a:lvl8pPr marL="4800958" indent="0" algn="ctr">
              <a:buNone/>
              <a:defRPr sz="2400"/>
            </a:lvl8pPr>
            <a:lvl9pPr marL="5486602" indent="0" algn="ctr">
              <a:buNone/>
              <a:defRPr sz="2400"/>
            </a:lvl9pPr>
          </a:lstStyle>
          <a:p>
            <a:r>
              <a:rPr lang="zh-CN" altLang="en-US" dirty="0"/>
              <a:t>姓名 </a:t>
            </a:r>
            <a:r>
              <a:rPr lang="en-US" altLang="zh-CN" dirty="0"/>
              <a:t>/</a:t>
            </a:r>
            <a:r>
              <a:rPr lang="zh-CN" altLang="en-US" dirty="0"/>
              <a:t> 公司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75CCD09-D9C0-9B48-A616-2E6C8A8EF2CE}"/>
              </a:ext>
            </a:extLst>
          </p:cNvPr>
          <p:cNvSpPr txBox="1"/>
          <p:nvPr userDrawn="1"/>
        </p:nvSpPr>
        <p:spPr>
          <a:xfrm>
            <a:off x="23164800" y="1025236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704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2997200"/>
            <a:ext cx="21005800" cy="894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 anchorCtr="0">
            <a:normAutofit/>
          </a:bodyPr>
          <a:lstStyle>
            <a:lvl2pPr marL="1270000" indent="-635000"/>
            <a:lvl3pPr marL="1905000" indent="-635000"/>
            <a:lvl4pPr marL="2540000" indent="-635000"/>
            <a:lvl5pPr marL="3175000" indent="-6350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 anchorCtr="0">
            <a:normAutofit/>
          </a:bodyPr>
          <a:lstStyle/>
          <a:p>
            <a:r>
              <a:rPr lang="en" altLang="zh-CN"/>
              <a:t>Title Text</a:t>
            </a:r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46001" y="13081000"/>
            <a:ext cx="479298" cy="47192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Helvetica Neue Light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en-US" altLang="zh-CN"/>
          </a:p>
        </p:txBody>
      </p: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25531BA8-7B85-A547-9043-9DA89613ACA4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0900" y="96253"/>
            <a:ext cx="4483100" cy="1295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7" r:id="rId2"/>
    <p:sldLayoutId id="2147483659" r:id="rId3"/>
    <p:sldLayoutId id="2147483661" r:id="rId4"/>
    <p:sldLayoutId id="2147483660" r:id="rId5"/>
    <p:sldLayoutId id="2147483658" r:id="rId6"/>
    <p:sldLayoutId id="2147483662" r:id="rId7"/>
  </p:sldLayoutIdLst>
  <p:transition spd="med"/>
  <p:txStyles>
    <p:titleStyle>
      <a:lvl1pPr marL="0" marR="0" indent="0" algn="l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800" b="1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Helvetica Light"/>
        </a:defRPr>
      </a:lvl1pPr>
      <a:lvl2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0" marR="0" indent="0" algn="l" defTabSz="825500" eaLnBrk="1" latinLnBrk="0" hangingPunct="1">
        <a:lnSpc>
          <a:spcPct val="100000"/>
        </a:lnSpc>
        <a:spcBef>
          <a:spcPts val="1000"/>
        </a:spcBef>
        <a:spcAft>
          <a:spcPts val="1000"/>
        </a:spcAft>
        <a:buClrTx/>
        <a:buSzPct val="125000"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Alibaba PuHuiTi"/>
        </a:defRPr>
      </a:lvl1pPr>
      <a:lvl2pPr marL="1270000" marR="0" indent="-635000" algn="l" defTabSz="825500" eaLnBrk="1" latinLnBrk="0" hangingPunct="1">
        <a:lnSpc>
          <a:spcPct val="100000"/>
        </a:lnSpc>
        <a:spcBef>
          <a:spcPts val="1000"/>
        </a:spcBef>
        <a:spcAft>
          <a:spcPts val="1000"/>
        </a:spcAft>
        <a:buClrTx/>
        <a:buSzPct val="125000"/>
        <a:buFont typeface="Arial" panose="020B0604020202020204" pitchFamily="34" charset="0"/>
        <a:buChar char="•"/>
        <a:tabLst/>
        <a:defRPr sz="3200" b="0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Alibaba PuHuiTi"/>
        </a:defRPr>
      </a:lvl2pPr>
      <a:lvl3pPr marL="1905000" marR="0" indent="-635000" algn="l" defTabSz="825500" eaLnBrk="1" latinLnBrk="0" hangingPunct="1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200" b="0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Alibaba PuHuiTi"/>
        </a:defRPr>
      </a:lvl3pPr>
      <a:lvl4pPr marL="2540000" marR="0" indent="-635000" algn="l" defTabSz="825500" eaLnBrk="1" latinLnBrk="0" hangingPunct="1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200" b="0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Alibaba PuHuiTi"/>
        </a:defRPr>
      </a:lvl4pPr>
      <a:lvl5pPr marL="3175000" marR="0" indent="-635000" algn="l" defTabSz="825500" eaLnBrk="1" latinLnBrk="0" hangingPunct="1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200" b="0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Alibaba PuHuiTi"/>
        </a:defRPr>
      </a:lvl5pPr>
      <a:lvl6pPr marL="3677708" marR="0" indent="-502708" algn="l" defTabSz="82550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6pPr>
      <a:lvl7pPr marL="4312708" marR="0" indent="-502708" algn="l" defTabSz="82550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7pPr>
      <a:lvl8pPr marL="4947708" marR="0" indent="-502708" algn="l" defTabSz="82550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8pPr>
      <a:lvl9pPr marL="5582708" marR="0" indent="-502708" algn="l" defTabSz="82550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9pPr>
    </p:bodyStyle>
    <p:otherStyle>
      <a:lvl1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6.png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link.juejin.cn/?target=https%3A%2F%2Fsequelize.org%2Fmaster%2Fmanual%2Feager-loading.html" TargetMode="External"/><Relationship Id="rId4" Type="http://schemas.openxmlformats.org/officeDocument/2006/relationships/image" Target="../media/image7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tiff"/><Relationship Id="rId4" Type="http://schemas.openxmlformats.org/officeDocument/2006/relationships/image" Target="../media/image7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tiff"/><Relationship Id="rId5" Type="http://schemas.openxmlformats.org/officeDocument/2006/relationships/image" Target="../media/image17.tiff"/><Relationship Id="rId4" Type="http://schemas.openxmlformats.org/officeDocument/2006/relationships/image" Target="../media/image7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tiff"/><Relationship Id="rId4" Type="http://schemas.openxmlformats.org/officeDocument/2006/relationships/image" Target="../media/image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7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4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tiff"/><Relationship Id="rId5" Type="http://schemas.openxmlformats.org/officeDocument/2006/relationships/image" Target="../media/image22.tiff"/><Relationship Id="rId4" Type="http://schemas.openxmlformats.org/officeDocument/2006/relationships/image" Target="../media/image7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sv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tiff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18DDB03-E206-A241-B4A7-5B8CB4D234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44750" y="8566320"/>
            <a:ext cx="1872307" cy="1164421"/>
          </a:xfrm>
        </p:spPr>
        <p:txBody>
          <a:bodyPr/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林溪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FCE3FBE-875E-6A47-BB06-3EC82928AE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444750" y="2635746"/>
            <a:ext cx="19180810" cy="4544834"/>
          </a:xfrm>
        </p:spPr>
        <p:txBody>
          <a:bodyPr/>
          <a:lstStyle/>
          <a:p>
            <a:r>
              <a:rPr kumimoji="1" lang="zh-CN" altLang="en-US" sz="9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前端训练营</a:t>
            </a:r>
            <a:endParaRPr kumimoji="1" lang="en-US" altLang="zh-CN" sz="9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9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1" lang="en-US" altLang="zh-CN" sz="9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8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模块三  </a:t>
            </a:r>
            <a:r>
              <a:rPr kumimoji="1" lang="en-US" altLang="zh-CN" sz="8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Node.js</a:t>
            </a:r>
            <a:endParaRPr kumimoji="1" lang="zh-CN" altLang="en-US" sz="8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98EC030-21E9-0C42-811E-EBB49A2C07DB}"/>
              </a:ext>
            </a:extLst>
          </p:cNvPr>
          <p:cNvSpPr txBox="1"/>
          <p:nvPr/>
        </p:nvSpPr>
        <p:spPr>
          <a:xfrm>
            <a:off x="5458691" y="-85898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114282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3382933" y="840919"/>
            <a:ext cx="6608560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AB63CD49-0BD5-8740-8C30-205E5281C98C}"/>
              </a:ext>
            </a:extLst>
          </p:cNvPr>
          <p:cNvSpPr/>
          <p:nvPr/>
        </p:nvSpPr>
        <p:spPr>
          <a:xfrm>
            <a:off x="9294758" y="480461"/>
            <a:ext cx="5348435" cy="151153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Prisma</a:t>
            </a:r>
            <a:endParaRPr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236C384-46F3-7F40-986C-3EB475CD533A}"/>
              </a:ext>
            </a:extLst>
          </p:cNvPr>
          <p:cNvSpPr/>
          <p:nvPr/>
        </p:nvSpPr>
        <p:spPr>
          <a:xfrm>
            <a:off x="3013423" y="3943355"/>
            <a:ext cx="18374617" cy="7786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Prisma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当前支持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PostgreSQL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MySQL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SQLite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  <a:p>
            <a:pPr algn="l"/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特色功能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直接使用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对象而不是类和实例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Prisma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模式的“单一事实来源”，以减少对象关系阻抗不匹配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类型安全的数据库查询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自动生成的迁移（实验性）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直觉关系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en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VSCode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插件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自动补全支持</a:t>
            </a:r>
          </a:p>
        </p:txBody>
      </p:sp>
    </p:spTree>
    <p:extLst>
      <p:ext uri="{BB962C8B-B14F-4D97-AF65-F5344CB8AC3E}">
        <p14:creationId xmlns:p14="http://schemas.microsoft.com/office/powerpoint/2010/main" val="2431783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3382933" y="840919"/>
            <a:ext cx="6608560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AB63CD49-0BD5-8740-8C30-205E5281C98C}"/>
              </a:ext>
            </a:extLst>
          </p:cNvPr>
          <p:cNvSpPr/>
          <p:nvPr/>
        </p:nvSpPr>
        <p:spPr>
          <a:xfrm>
            <a:off x="9294758" y="480461"/>
            <a:ext cx="5348435" cy="151153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Prisma</a:t>
            </a:r>
            <a:endParaRPr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53319E9-DC22-5442-AD76-36511F0812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808" y="3879850"/>
            <a:ext cx="7086600" cy="59563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4F2B741-C180-5D49-BB92-64C3293DAE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59152" y="3879850"/>
            <a:ext cx="8280400" cy="30226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5CCE5A9-B1CC-A441-AD73-8785C6E6F0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59152" y="7303192"/>
            <a:ext cx="6375400" cy="21844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1466BB9-C8F3-0142-9053-92D7237A48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637457" y="3879850"/>
            <a:ext cx="5943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356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3382933" y="840919"/>
            <a:ext cx="6608560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AB63CD49-0BD5-8740-8C30-205E5281C98C}"/>
              </a:ext>
            </a:extLst>
          </p:cNvPr>
          <p:cNvSpPr/>
          <p:nvPr/>
        </p:nvSpPr>
        <p:spPr>
          <a:xfrm>
            <a:off x="9294758" y="480461"/>
            <a:ext cx="5348435" cy="151153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Prisma</a:t>
            </a:r>
            <a:endParaRPr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0C9078A-99C4-AD4F-9C15-B37B5243E1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7185" y="3301381"/>
            <a:ext cx="6743700" cy="85852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D88887C-6565-9A4C-9822-ED79405792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28675" y="3301381"/>
            <a:ext cx="7038938" cy="493258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C67B700-5F4D-7B45-9A03-6FA629BD77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60076" y="3301381"/>
            <a:ext cx="64770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070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3147237" y="840919"/>
            <a:ext cx="5348435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AB63CD49-0BD5-8740-8C30-205E5281C98C}"/>
              </a:ext>
            </a:extLst>
          </p:cNvPr>
          <p:cNvSpPr/>
          <p:nvPr/>
        </p:nvSpPr>
        <p:spPr>
          <a:xfrm>
            <a:off x="9270778" y="691634"/>
            <a:ext cx="5348435" cy="121296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Sequelize</a:t>
            </a:r>
            <a:endParaRPr lang="en-US" altLang="zh-CN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A3A0B5B-7FBD-A54D-BA71-34AC5F46063F}"/>
              </a:ext>
            </a:extLst>
          </p:cNvPr>
          <p:cNvSpPr/>
          <p:nvPr/>
        </p:nvSpPr>
        <p:spPr>
          <a:xfrm>
            <a:off x="3147237" y="3763857"/>
            <a:ext cx="17700702" cy="7786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数据库支持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Postgres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MySQL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MariaDB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SQLite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Microsoft SQL Server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它还使用外部程序包支持</a:t>
            </a:r>
            <a:r>
              <a:rPr lang="en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CockroachDB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特色功能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熟悉的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ORM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界面和</a:t>
            </a:r>
            <a:r>
              <a:rPr lang="en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ActiveRecord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使用模式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详细控制交易及其执行方式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支持许多数据库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能够使用多个只读副本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hlinkClick r:id="rId5" tooltip="https://sequelize.org/master/manual/eager-loading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渴望和懒惰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的关系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根据定义的模型同步数据库</a:t>
            </a:r>
          </a:p>
        </p:txBody>
      </p:sp>
    </p:spTree>
    <p:extLst>
      <p:ext uri="{BB962C8B-B14F-4D97-AF65-F5344CB8AC3E}">
        <p14:creationId xmlns:p14="http://schemas.microsoft.com/office/powerpoint/2010/main" val="3557134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3147237" y="840919"/>
            <a:ext cx="5348435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AB63CD49-0BD5-8740-8C30-205E5281C98C}"/>
              </a:ext>
            </a:extLst>
          </p:cNvPr>
          <p:cNvSpPr/>
          <p:nvPr/>
        </p:nvSpPr>
        <p:spPr>
          <a:xfrm>
            <a:off x="9270778" y="691634"/>
            <a:ext cx="5348435" cy="121296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Sequelize</a:t>
            </a:r>
            <a:endParaRPr lang="en-US" altLang="zh-CN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0AEC565-7A51-7143-8D45-E2F34BB7E3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9775" y="3566220"/>
            <a:ext cx="10035358" cy="816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149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2EBD3DA-5E4E-E640-BA2B-0137A67AB411}"/>
              </a:ext>
            </a:extLst>
          </p:cNvPr>
          <p:cNvSpPr txBox="1"/>
          <p:nvPr/>
        </p:nvSpPr>
        <p:spPr>
          <a:xfrm>
            <a:off x="3147237" y="840919"/>
            <a:ext cx="5348435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21AF3A91-6BCD-1546-9EA6-9A53EE7685AA}"/>
              </a:ext>
            </a:extLst>
          </p:cNvPr>
          <p:cNvSpPr/>
          <p:nvPr/>
        </p:nvSpPr>
        <p:spPr>
          <a:xfrm>
            <a:off x="9270778" y="691634"/>
            <a:ext cx="5348435" cy="121296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TypeORM</a:t>
            </a:r>
            <a:endParaRPr lang="en-US" altLang="zh-CN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3450D54-891E-6F49-8F37-5D754A8731BC}"/>
              </a:ext>
            </a:extLst>
          </p:cNvPr>
          <p:cNvSpPr/>
          <p:nvPr/>
        </p:nvSpPr>
        <p:spPr>
          <a:xfrm>
            <a:off x="3406878" y="3289127"/>
            <a:ext cx="18248790" cy="85561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数据库支持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MySQL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MariaDB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PostgreSQL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CockroachDB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SQLite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Microsoft SQL Server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Oracle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SAP Hana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sql.js</a:t>
            </a:r>
            <a:endParaRPr lang="en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特色功能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支持数据映射器和活动记录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ORM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模式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强大而灵活的查询生成器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强大的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TypeScript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支持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关系的渴望和懒惰加载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自动迁移生成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交易支持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支持许多数据库</a:t>
            </a:r>
          </a:p>
        </p:txBody>
      </p:sp>
    </p:spTree>
    <p:extLst>
      <p:ext uri="{BB962C8B-B14F-4D97-AF65-F5344CB8AC3E}">
        <p14:creationId xmlns:p14="http://schemas.microsoft.com/office/powerpoint/2010/main" val="3808544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2EBD3DA-5E4E-E640-BA2B-0137A67AB411}"/>
              </a:ext>
            </a:extLst>
          </p:cNvPr>
          <p:cNvSpPr txBox="1"/>
          <p:nvPr/>
        </p:nvSpPr>
        <p:spPr>
          <a:xfrm>
            <a:off x="3147237" y="840919"/>
            <a:ext cx="5348435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21AF3A91-6BCD-1546-9EA6-9A53EE7685AA}"/>
              </a:ext>
            </a:extLst>
          </p:cNvPr>
          <p:cNvSpPr/>
          <p:nvPr/>
        </p:nvSpPr>
        <p:spPr>
          <a:xfrm>
            <a:off x="9270778" y="691634"/>
            <a:ext cx="5348435" cy="121296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TypeORM</a:t>
            </a:r>
            <a:endParaRPr lang="en-US" altLang="zh-CN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A9F648D-9410-8647-BE5F-9A42940661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8552" y="3099730"/>
            <a:ext cx="8890000" cy="53086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01BE914-1834-4541-BC42-3CC3BD4BAE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2000" y="3099730"/>
            <a:ext cx="9309100" cy="834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38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3147237" y="840919"/>
            <a:ext cx="5348435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kidi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C7FE858E-4B26-4F42-9138-01D4EF4FD450}"/>
              </a:ext>
            </a:extLst>
          </p:cNvPr>
          <p:cNvSpPr/>
          <p:nvPr/>
        </p:nvSpPr>
        <p:spPr>
          <a:xfrm>
            <a:off x="9034136" y="542350"/>
            <a:ext cx="5916182" cy="151153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middleware</a:t>
            </a:r>
            <a:endParaRPr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440810B-088B-FD46-B666-7B99ECF1CC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8490" y="3829050"/>
            <a:ext cx="9625903" cy="7808768"/>
          </a:xfrm>
          <a:prstGeom prst="rect">
            <a:avLst/>
          </a:prstGeom>
        </p:spPr>
      </p:pic>
      <p:sp>
        <p:nvSpPr>
          <p:cNvPr id="6" name="圆角矩形 5">
            <a:extLst>
              <a:ext uri="{FF2B5EF4-FFF2-40B4-BE49-F238E27FC236}">
                <a16:creationId xmlns:a16="http://schemas.microsoft.com/office/drawing/2014/main" id="{8F4D9C32-8194-1847-B1A1-3196523A6519}"/>
              </a:ext>
            </a:extLst>
          </p:cNvPr>
          <p:cNvSpPr/>
          <p:nvPr/>
        </p:nvSpPr>
        <p:spPr>
          <a:xfrm>
            <a:off x="12840397" y="3829050"/>
            <a:ext cx="421984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ctx</a:t>
            </a:r>
            <a:endParaRPr kumimoji="1"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9B7F61A0-EA66-FA4F-8190-32CA41086CC2}"/>
              </a:ext>
            </a:extLst>
          </p:cNvPr>
          <p:cNvSpPr/>
          <p:nvPr/>
        </p:nvSpPr>
        <p:spPr>
          <a:xfrm>
            <a:off x="17965669" y="3829050"/>
            <a:ext cx="421984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next</a:t>
            </a:r>
            <a:endParaRPr kumimoji="1"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CE9CB12-9E6C-0549-A426-194B3E62AC71}"/>
              </a:ext>
            </a:extLst>
          </p:cNvPr>
          <p:cNvSpPr/>
          <p:nvPr/>
        </p:nvSpPr>
        <p:spPr>
          <a:xfrm>
            <a:off x="12714796" y="6858000"/>
            <a:ext cx="1050174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Koa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中间件采用的是洋葱圈模型，每次执行下一个中间件传入两个参数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ctx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next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参数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ctx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是由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koa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传入的封装了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request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response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的变量，可以通过它访问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request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response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next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就是进入下一个要执行的中间件</a:t>
            </a:r>
          </a:p>
        </p:txBody>
      </p:sp>
    </p:spTree>
    <p:extLst>
      <p:ext uri="{BB962C8B-B14F-4D97-AF65-F5344CB8AC3E}">
        <p14:creationId xmlns:p14="http://schemas.microsoft.com/office/powerpoint/2010/main" val="307198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9517782" y="840919"/>
            <a:ext cx="5348435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kidi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C7FE858E-4B26-4F42-9138-01D4EF4FD450}"/>
              </a:ext>
            </a:extLst>
          </p:cNvPr>
          <p:cNvSpPr/>
          <p:nvPr/>
        </p:nvSpPr>
        <p:spPr>
          <a:xfrm>
            <a:off x="2537637" y="2718128"/>
            <a:ext cx="5916182" cy="151153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guard</a:t>
            </a:r>
            <a:endParaRPr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012DBC9-D0A4-D64D-A24F-048D3829F3DB}"/>
              </a:ext>
            </a:extLst>
          </p:cNvPr>
          <p:cNvSpPr/>
          <p:nvPr/>
        </p:nvSpPr>
        <p:spPr>
          <a:xfrm>
            <a:off x="2202521" y="4616817"/>
            <a:ext cx="7237879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进行权限验证之类的工作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4D44D60A-4BB4-4C48-9403-EFA117E8E3BA}"/>
              </a:ext>
            </a:extLst>
          </p:cNvPr>
          <p:cNvSpPr/>
          <p:nvPr/>
        </p:nvSpPr>
        <p:spPr>
          <a:xfrm>
            <a:off x="14132782" y="2718127"/>
            <a:ext cx="5916182" cy="151153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interceptor</a:t>
            </a:r>
            <a:endParaRPr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28F6967-B218-EC40-B209-3E485AB3B70D}"/>
              </a:ext>
            </a:extLst>
          </p:cNvPr>
          <p:cNvSpPr/>
          <p:nvPr/>
        </p:nvSpPr>
        <p:spPr>
          <a:xfrm>
            <a:off x="12926934" y="4607790"/>
            <a:ext cx="8919429" cy="7017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在进入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controller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之前进行拦截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before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缓存命中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流量控制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环境准备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after</a:t>
            </a: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返回结果封装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资源清理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n"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缓存处理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B3A4CA9F-33EE-6E4A-B368-82E6BEEA0364}"/>
              </a:ext>
            </a:extLst>
          </p:cNvPr>
          <p:cNvSpPr/>
          <p:nvPr/>
        </p:nvSpPr>
        <p:spPr>
          <a:xfrm>
            <a:off x="2537637" y="6171691"/>
            <a:ext cx="5916182" cy="151153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Pipe</a:t>
            </a:r>
            <a:endParaRPr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3A630DD-029F-354E-8CB3-FC176A99A84E}"/>
              </a:ext>
            </a:extLst>
          </p:cNvPr>
          <p:cNvSpPr/>
          <p:nvPr/>
        </p:nvSpPr>
        <p:spPr>
          <a:xfrm>
            <a:off x="3342735" y="8069433"/>
            <a:ext cx="4305986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参数处理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验证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E9F9F617-39D7-764B-B3C1-8AB51249CCF5}"/>
              </a:ext>
            </a:extLst>
          </p:cNvPr>
          <p:cNvSpPr/>
          <p:nvPr/>
        </p:nvSpPr>
        <p:spPr>
          <a:xfrm>
            <a:off x="2483232" y="9445035"/>
            <a:ext cx="5916182" cy="1511539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Exception</a:t>
            </a:r>
            <a:endParaRPr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849EEE8-6DE0-A346-AF5C-E220F555D566}"/>
              </a:ext>
            </a:extLst>
          </p:cNvPr>
          <p:cNvSpPr/>
          <p:nvPr/>
        </p:nvSpPr>
        <p:spPr>
          <a:xfrm>
            <a:off x="3425386" y="11266435"/>
            <a:ext cx="4031873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全局异常处理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埋点上报</a:t>
            </a:r>
          </a:p>
        </p:txBody>
      </p:sp>
    </p:spTree>
    <p:extLst>
      <p:ext uri="{BB962C8B-B14F-4D97-AF65-F5344CB8AC3E}">
        <p14:creationId xmlns:p14="http://schemas.microsoft.com/office/powerpoint/2010/main" val="1086063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386744" y="840919"/>
            <a:ext cx="893864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服务器端渲染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6D2585EF-F924-6B43-8651-A228AA91F93E}"/>
              </a:ext>
            </a:extLst>
          </p:cNvPr>
          <p:cNvSpPr/>
          <p:nvPr/>
        </p:nvSpPr>
        <p:spPr>
          <a:xfrm>
            <a:off x="3332399" y="3857023"/>
            <a:ext cx="3315670" cy="1951076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zh-CN" altLang="en-US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利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285FF33D-3B12-374A-8B35-9E4AA72BDF3D}"/>
              </a:ext>
            </a:extLst>
          </p:cNvPr>
          <p:cNvSpPr/>
          <p:nvPr/>
        </p:nvSpPr>
        <p:spPr>
          <a:xfrm>
            <a:off x="3332400" y="9935241"/>
            <a:ext cx="3315670" cy="1951076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zh-CN" altLang="en-US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弊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DC9E390A-BB3B-4B40-8E5C-D5487FE4D200}"/>
              </a:ext>
            </a:extLst>
          </p:cNvPr>
          <p:cNvSpPr/>
          <p:nvPr/>
        </p:nvSpPr>
        <p:spPr>
          <a:xfrm>
            <a:off x="8719726" y="3857022"/>
            <a:ext cx="3536069" cy="1951076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en-US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SEO</a:t>
            </a:r>
            <a:endParaRPr kumimoji="1" lang="zh-CN" altLang="en-US" sz="4000" b="0" dirty="0">
              <a:solidFill>
                <a:srgbClr val="50575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86EE139-FCA7-1049-BF98-51878FDF80E0}"/>
              </a:ext>
            </a:extLst>
          </p:cNvPr>
          <p:cNvSpPr/>
          <p:nvPr/>
        </p:nvSpPr>
        <p:spPr>
          <a:xfrm>
            <a:off x="8719725" y="9935240"/>
            <a:ext cx="3536069" cy="1951077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zh-CN" altLang="en-US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服务端开销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4D22DECB-3F2F-1241-A2B9-84DD2D67B8D9}"/>
              </a:ext>
            </a:extLst>
          </p:cNvPr>
          <p:cNvSpPr/>
          <p:nvPr/>
        </p:nvSpPr>
        <p:spPr>
          <a:xfrm>
            <a:off x="13468935" y="3857022"/>
            <a:ext cx="5202863" cy="1951076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en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time-to-content</a:t>
            </a:r>
          </a:p>
          <a:p>
            <a:r>
              <a:rPr kumimoji="1" lang="zh-CN" altLang="en-US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更快的内容到达时间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4535D1EA-42A7-2849-8B56-866FE16E5D5A}"/>
              </a:ext>
            </a:extLst>
          </p:cNvPr>
          <p:cNvSpPr/>
          <p:nvPr/>
        </p:nvSpPr>
        <p:spPr>
          <a:xfrm>
            <a:off x="8719725" y="6839393"/>
            <a:ext cx="3536069" cy="1951076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zh-CN" altLang="en-US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预渲染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0D2CD20B-86D7-9940-9CAF-897F4990643C}"/>
              </a:ext>
            </a:extLst>
          </p:cNvPr>
          <p:cNvSpPr/>
          <p:nvPr/>
        </p:nvSpPr>
        <p:spPr>
          <a:xfrm>
            <a:off x="13468935" y="6809329"/>
            <a:ext cx="3536069" cy="1951076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zh-CN" altLang="en-US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离线缓存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B6BFBAF-6376-F24A-90E2-A43A6ACBE8E9}"/>
              </a:ext>
            </a:extLst>
          </p:cNvPr>
          <p:cNvSpPr txBox="1"/>
          <p:nvPr/>
        </p:nvSpPr>
        <p:spPr>
          <a:xfrm>
            <a:off x="3891515" y="7357731"/>
            <a:ext cx="304091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替换方案</a:t>
            </a:r>
          </a:p>
        </p:txBody>
      </p:sp>
    </p:spTree>
    <p:extLst>
      <p:ext uri="{BB962C8B-B14F-4D97-AF65-F5344CB8AC3E}">
        <p14:creationId xmlns:p14="http://schemas.microsoft.com/office/powerpoint/2010/main" val="3687626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E12CD0B7-4957-E64D-A6D5-6853431738AA}"/>
              </a:ext>
            </a:extLst>
          </p:cNvPr>
          <p:cNvSpPr txBox="1"/>
          <p:nvPr/>
        </p:nvSpPr>
        <p:spPr>
          <a:xfrm>
            <a:off x="2673371" y="6418087"/>
            <a:ext cx="975426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algn="l">
              <a:defRPr kumimoji="1" sz="6000" b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五、</a:t>
            </a:r>
            <a:r>
              <a:rPr lang="en" altLang="zh-CN" dirty="0" err="1"/>
              <a:t>GraphQL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6849D7D-81BF-E848-BF9F-DAAF83AAFBD8}"/>
              </a:ext>
            </a:extLst>
          </p:cNvPr>
          <p:cNvSpPr txBox="1"/>
          <p:nvPr/>
        </p:nvSpPr>
        <p:spPr>
          <a:xfrm>
            <a:off x="2673371" y="5132626"/>
            <a:ext cx="10154311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四、同构和 </a:t>
            </a:r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SSR 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服务端渲染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BE4357A-DCB1-D44C-9BAA-2B89F3001178}"/>
              </a:ext>
            </a:extLst>
          </p:cNvPr>
          <p:cNvSpPr txBox="1"/>
          <p:nvPr/>
        </p:nvSpPr>
        <p:spPr>
          <a:xfrm>
            <a:off x="2673371" y="7690295"/>
            <a:ext cx="8652827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六、</a:t>
            </a:r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HTTP/2 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性能优化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86EE102-64C9-C047-B783-1EB7127AF021}"/>
              </a:ext>
            </a:extLst>
          </p:cNvPr>
          <p:cNvSpPr txBox="1"/>
          <p:nvPr/>
        </p:nvSpPr>
        <p:spPr>
          <a:xfrm>
            <a:off x="2673371" y="8962504"/>
            <a:ext cx="1015431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七、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Socket 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 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SSE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99FFBCC-197C-C545-B3A2-F5F896A04DB4}"/>
              </a:ext>
            </a:extLst>
          </p:cNvPr>
          <p:cNvSpPr txBox="1"/>
          <p:nvPr/>
        </p:nvSpPr>
        <p:spPr>
          <a:xfrm>
            <a:off x="2673371" y="3830267"/>
            <a:ext cx="1034067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三、数据库技术应用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630DD97-D3ED-EF4B-97E0-3FCFAE1C7E21}"/>
              </a:ext>
            </a:extLst>
          </p:cNvPr>
          <p:cNvSpPr txBox="1"/>
          <p:nvPr/>
        </p:nvSpPr>
        <p:spPr>
          <a:xfrm>
            <a:off x="2673371" y="10247965"/>
            <a:ext cx="9094559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八、通用中间件应用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AE76F4C-E063-5546-8D95-F999910A51A8}"/>
              </a:ext>
            </a:extLst>
          </p:cNvPr>
          <p:cNvSpPr txBox="1"/>
          <p:nvPr/>
        </p:nvSpPr>
        <p:spPr>
          <a:xfrm>
            <a:off x="2673372" y="2521947"/>
            <a:ext cx="12175690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二、应用服务器框架开发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8B9CE7B-1758-4046-907A-FAE8A1735551}"/>
              </a:ext>
            </a:extLst>
          </p:cNvPr>
          <p:cNvSpPr txBox="1"/>
          <p:nvPr/>
        </p:nvSpPr>
        <p:spPr>
          <a:xfrm>
            <a:off x="2673371" y="11506921"/>
            <a:ext cx="8180159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九、</a:t>
            </a:r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Faas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与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6C5BC27-4394-4348-A578-0F9E2D4664AA}"/>
              </a:ext>
            </a:extLst>
          </p:cNvPr>
          <p:cNvSpPr txBox="1"/>
          <p:nvPr/>
        </p:nvSpPr>
        <p:spPr>
          <a:xfrm>
            <a:off x="2673371" y="1308710"/>
            <a:ext cx="8180159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一、</a:t>
            </a:r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node.js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基础</a:t>
            </a:r>
          </a:p>
        </p:txBody>
      </p:sp>
    </p:spTree>
    <p:extLst>
      <p:ext uri="{BB962C8B-B14F-4D97-AF65-F5344CB8AC3E}">
        <p14:creationId xmlns:p14="http://schemas.microsoft.com/office/powerpoint/2010/main" val="13819629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386744" y="840919"/>
            <a:ext cx="893864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服务器端渲染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6D2585EF-F924-6B43-8651-A228AA91F93E}"/>
              </a:ext>
            </a:extLst>
          </p:cNvPr>
          <p:cNvSpPr/>
          <p:nvPr/>
        </p:nvSpPr>
        <p:spPr>
          <a:xfrm>
            <a:off x="5218696" y="10882424"/>
            <a:ext cx="8193294" cy="1581450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" altLang="zh-CN" sz="6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en" altLang="zh-CN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-server-renderer</a:t>
            </a:r>
            <a:endParaRPr kumimoji="1"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F3581CC7-17D2-7B45-8A55-D7A7BCE71B11}"/>
              </a:ext>
            </a:extLst>
          </p:cNvPr>
          <p:cNvSpPr/>
          <p:nvPr/>
        </p:nvSpPr>
        <p:spPr>
          <a:xfrm>
            <a:off x="16092025" y="7232187"/>
            <a:ext cx="4523974" cy="1651363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zh-CN" altLang="en-US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客户端</a:t>
            </a:r>
            <a:r>
              <a:rPr kumimoji="1" lang="en-US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kumimoji="1" lang="zh-CN" altLang="en-US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渲染</a:t>
            </a: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FD83CB9C-0E9F-B74E-B1A4-6032BB6401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29846" y="6170909"/>
            <a:ext cx="3773921" cy="3773921"/>
          </a:xfrm>
          <a:prstGeom prst="rect">
            <a:avLst/>
          </a:prstGeom>
        </p:spPr>
      </p:pic>
      <p:sp>
        <p:nvSpPr>
          <p:cNvPr id="8" name="圆角矩形 7">
            <a:extLst>
              <a:ext uri="{FF2B5EF4-FFF2-40B4-BE49-F238E27FC236}">
                <a16:creationId xmlns:a16="http://schemas.microsoft.com/office/drawing/2014/main" id="{4EC1837E-F52F-4645-8428-A0660D8B49AD}"/>
              </a:ext>
            </a:extLst>
          </p:cNvPr>
          <p:cNvSpPr/>
          <p:nvPr/>
        </p:nvSpPr>
        <p:spPr>
          <a:xfrm>
            <a:off x="8156976" y="3895968"/>
            <a:ext cx="4462318" cy="1285906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zh-CN" altLang="en-US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服务器渲染</a:t>
            </a:r>
            <a:r>
              <a:rPr kumimoji="1" lang="en-US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endParaRPr kumimoji="1" lang="zh-CN" altLang="en-US" sz="4000" b="0" dirty="0">
              <a:solidFill>
                <a:srgbClr val="50575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剪去单角的矩形 10">
            <a:extLst>
              <a:ext uri="{FF2B5EF4-FFF2-40B4-BE49-F238E27FC236}">
                <a16:creationId xmlns:a16="http://schemas.microsoft.com/office/drawing/2014/main" id="{30696D07-8A39-B04B-AFC5-C9E0EE19AD7B}"/>
              </a:ext>
            </a:extLst>
          </p:cNvPr>
          <p:cNvSpPr/>
          <p:nvPr/>
        </p:nvSpPr>
        <p:spPr>
          <a:xfrm>
            <a:off x="7627002" y="2691293"/>
            <a:ext cx="8698384" cy="3139853"/>
          </a:xfrm>
          <a:prstGeom prst="snip1Rect">
            <a:avLst/>
          </a:prstGeom>
          <a:noFill/>
          <a:ln>
            <a:solidFill>
              <a:srgbClr val="F8F8F8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zh-CN" altLang="en-US" sz="5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548CB39-B18E-4148-9DBF-3CAF8B3857D2}"/>
              </a:ext>
            </a:extLst>
          </p:cNvPr>
          <p:cNvSpPr txBox="1"/>
          <p:nvPr/>
        </p:nvSpPr>
        <p:spPr>
          <a:xfrm>
            <a:off x="12688567" y="2441911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191D5BCE-E673-BA4E-866B-C96A37FF32B1}"/>
              </a:ext>
            </a:extLst>
          </p:cNvPr>
          <p:cNvSpPr/>
          <p:nvPr/>
        </p:nvSpPr>
        <p:spPr>
          <a:xfrm>
            <a:off x="13411990" y="3895968"/>
            <a:ext cx="2360955" cy="1285906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en-US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HTML</a:t>
            </a:r>
            <a:endParaRPr kumimoji="1" lang="zh-CN" altLang="en-US" sz="4000" b="0" dirty="0">
              <a:solidFill>
                <a:srgbClr val="50575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A2AD4F2D-0983-1D48-AB13-1852980DAD6E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12633269" y="4538921"/>
            <a:ext cx="778721" cy="0"/>
          </a:xfrm>
          <a:prstGeom prst="straightConnector1">
            <a:avLst/>
          </a:prstGeom>
          <a:noFill/>
          <a:ln w="76200" cap="flat">
            <a:solidFill>
              <a:schemeClr val="accent1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AB819457-BC96-0D4E-BA91-A14DD7453930}"/>
              </a:ext>
            </a:extLst>
          </p:cNvPr>
          <p:cNvSpPr txBox="1"/>
          <p:nvPr/>
        </p:nvSpPr>
        <p:spPr>
          <a:xfrm>
            <a:off x="8003079" y="2833576"/>
            <a:ext cx="1983850" cy="745974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4000" b="0" dirty="0">
                <a:solidFill>
                  <a:schemeClr val="bg1"/>
                </a:solidFill>
              </a:rPr>
              <a:t>Node</a:t>
            </a:r>
            <a:endParaRPr kumimoji="1" lang="zh-CN" altLang="en-US" sz="4000" b="0" dirty="0">
              <a:solidFill>
                <a:schemeClr val="bg1"/>
              </a:solidFill>
            </a:endParaRPr>
          </a:p>
        </p:txBody>
      </p:sp>
      <p:cxnSp>
        <p:nvCxnSpPr>
          <p:cNvPr id="33" name="肘形连接符 32">
            <a:extLst>
              <a:ext uri="{FF2B5EF4-FFF2-40B4-BE49-F238E27FC236}">
                <a16:creationId xmlns:a16="http://schemas.microsoft.com/office/drawing/2014/main" id="{1A764C05-B233-264A-9FA6-4F8D1E13393D}"/>
              </a:ext>
            </a:extLst>
          </p:cNvPr>
          <p:cNvCxnSpPr>
            <a:stCxn id="11" idx="2"/>
            <a:endCxn id="5" idx="1"/>
          </p:cNvCxnSpPr>
          <p:nvPr/>
        </p:nvCxnSpPr>
        <p:spPr>
          <a:xfrm rot="10800000" flipH="1" flipV="1">
            <a:off x="7627002" y="4261220"/>
            <a:ext cx="2302844" cy="3796650"/>
          </a:xfrm>
          <a:prstGeom prst="bentConnector3">
            <a:avLst>
              <a:gd name="adj1" fmla="val -59260"/>
            </a:avLst>
          </a:prstGeom>
          <a:noFill/>
          <a:ln w="76200" cap="flat">
            <a:solidFill>
              <a:schemeClr val="accent1"/>
            </a:solidFill>
            <a:prstDash val="solid"/>
            <a:miter lim="400000"/>
            <a:headEnd type="triangle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肘形连接符 41">
            <a:extLst>
              <a:ext uri="{FF2B5EF4-FFF2-40B4-BE49-F238E27FC236}">
                <a16:creationId xmlns:a16="http://schemas.microsoft.com/office/drawing/2014/main" id="{D751541A-E820-284B-AC54-2297643489C0}"/>
              </a:ext>
            </a:extLst>
          </p:cNvPr>
          <p:cNvCxnSpPr>
            <a:cxnSpLocks/>
            <a:stCxn id="14" idx="2"/>
          </p:cNvCxnSpPr>
          <p:nvPr/>
        </p:nvCxnSpPr>
        <p:spPr>
          <a:xfrm rot="5400000">
            <a:off x="13224779" y="5569035"/>
            <a:ext cx="1754851" cy="980528"/>
          </a:xfrm>
          <a:prstGeom prst="bentConnector3">
            <a:avLst>
              <a:gd name="adj1" fmla="val 100528"/>
            </a:avLst>
          </a:prstGeom>
          <a:noFill/>
          <a:ln w="76200" cap="flat">
            <a:solidFill>
              <a:schemeClr val="accent1"/>
            </a:solidFill>
            <a:prstDash val="solid"/>
            <a:miter lim="400000"/>
            <a:headEnd type="non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D2607E93-8941-7543-BBF3-A92977B691B4}"/>
              </a:ext>
            </a:extLst>
          </p:cNvPr>
          <p:cNvCxnSpPr>
            <a:cxnSpLocks/>
          </p:cNvCxnSpPr>
          <p:nvPr/>
        </p:nvCxnSpPr>
        <p:spPr>
          <a:xfrm>
            <a:off x="13611939" y="7729221"/>
            <a:ext cx="2394673" cy="0"/>
          </a:xfrm>
          <a:prstGeom prst="straightConnector1">
            <a:avLst/>
          </a:prstGeom>
          <a:noFill/>
          <a:ln w="76200" cap="flat">
            <a:solidFill>
              <a:schemeClr val="accent1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直线箭头连接符 48">
            <a:extLst>
              <a:ext uri="{FF2B5EF4-FFF2-40B4-BE49-F238E27FC236}">
                <a16:creationId xmlns:a16="http://schemas.microsoft.com/office/drawing/2014/main" id="{B2057A5C-ADDF-9349-8EFF-5E7049721F8A}"/>
              </a:ext>
            </a:extLst>
          </p:cNvPr>
          <p:cNvCxnSpPr>
            <a:cxnSpLocks/>
          </p:cNvCxnSpPr>
          <p:nvPr/>
        </p:nvCxnSpPr>
        <p:spPr>
          <a:xfrm flipH="1">
            <a:off x="13551328" y="8419264"/>
            <a:ext cx="2455284" cy="0"/>
          </a:xfrm>
          <a:prstGeom prst="straightConnector1">
            <a:avLst/>
          </a:prstGeom>
          <a:noFill/>
          <a:ln w="76200" cap="flat">
            <a:solidFill>
              <a:schemeClr val="accent1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7" name="圆角矩形 56">
            <a:extLst>
              <a:ext uri="{FF2B5EF4-FFF2-40B4-BE49-F238E27FC236}">
                <a16:creationId xmlns:a16="http://schemas.microsoft.com/office/drawing/2014/main" id="{F8B028FE-A126-B54A-8EDA-320504686E85}"/>
              </a:ext>
            </a:extLst>
          </p:cNvPr>
          <p:cNvSpPr/>
          <p:nvPr/>
        </p:nvSpPr>
        <p:spPr>
          <a:xfrm>
            <a:off x="13801710" y="10882424"/>
            <a:ext cx="5120396" cy="1581450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kumimoji="1" lang="en-US" altLang="zh-CN" sz="6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Nuxt</a:t>
            </a:r>
            <a:endParaRPr kumimoji="1"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1884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386744" y="840919"/>
            <a:ext cx="893864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服务器端渲染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6D2585EF-F924-6B43-8651-A228AA91F93E}"/>
              </a:ext>
            </a:extLst>
          </p:cNvPr>
          <p:cNvSpPr/>
          <p:nvPr/>
        </p:nvSpPr>
        <p:spPr>
          <a:xfrm>
            <a:off x="1910014" y="3520785"/>
            <a:ext cx="5476730" cy="1951076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zh-CN" altLang="en-US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编译阶段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454C844-BDAD-8D47-A91C-7456DB4A70FF}"/>
              </a:ext>
            </a:extLst>
          </p:cNvPr>
          <p:cNvSpPr/>
          <p:nvPr/>
        </p:nvSpPr>
        <p:spPr>
          <a:xfrm>
            <a:off x="8207676" y="3680715"/>
            <a:ext cx="1492941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把两个入口文件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entry-</a:t>
            </a:r>
            <a:r>
              <a:rPr lang="en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client.js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entry-</a:t>
            </a:r>
            <a:r>
              <a:rPr lang="en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server.js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通过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webpack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编译成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bundle</a:t>
            </a:r>
            <a:endParaRPr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7413E2FC-09F1-D841-9A1F-4BE8551C77B2}"/>
              </a:ext>
            </a:extLst>
          </p:cNvPr>
          <p:cNvSpPr/>
          <p:nvPr/>
        </p:nvSpPr>
        <p:spPr>
          <a:xfrm>
            <a:off x="2316770" y="7397257"/>
            <a:ext cx="5069974" cy="1506908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en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entry-</a:t>
            </a:r>
            <a:r>
              <a:rPr kumimoji="1" lang="en" altLang="zh-CN" sz="4000" b="0" dirty="0" err="1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client.js</a:t>
            </a:r>
            <a:endParaRPr kumimoji="1" lang="en" altLang="zh-CN" sz="4000" b="0" dirty="0">
              <a:solidFill>
                <a:srgbClr val="50575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51ABD354-68DC-1C42-8CA6-8EF2B5B093D7}"/>
              </a:ext>
            </a:extLst>
          </p:cNvPr>
          <p:cNvSpPr/>
          <p:nvPr/>
        </p:nvSpPr>
        <p:spPr>
          <a:xfrm>
            <a:off x="2316770" y="10168961"/>
            <a:ext cx="5069974" cy="1506908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en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entry-</a:t>
            </a:r>
            <a:r>
              <a:rPr kumimoji="1" lang="en" altLang="zh-CN" sz="4000" b="0" dirty="0" err="1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server.js</a:t>
            </a:r>
            <a:endParaRPr kumimoji="1" lang="en" altLang="zh-CN" sz="4000" b="0" dirty="0">
              <a:solidFill>
                <a:srgbClr val="50575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09483AC0-6874-694F-A929-D6779E0402F9}"/>
              </a:ext>
            </a:extLst>
          </p:cNvPr>
          <p:cNvSpPr/>
          <p:nvPr/>
        </p:nvSpPr>
        <p:spPr>
          <a:xfrm>
            <a:off x="7917689" y="7397257"/>
            <a:ext cx="7826237" cy="1506908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en" altLang="zh-CN" sz="4000" b="0" dirty="0" err="1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kumimoji="1" lang="en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kumimoji="1" lang="en" altLang="zh-CN" sz="4000" b="0" dirty="0" err="1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ssr</a:t>
            </a:r>
            <a:r>
              <a:rPr kumimoji="1" lang="en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-client-</a:t>
            </a:r>
            <a:r>
              <a:rPr kumimoji="1" lang="en" altLang="zh-CN" sz="4000" b="0" dirty="0" err="1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manifest.json</a:t>
            </a:r>
            <a:endParaRPr kumimoji="1" lang="en" altLang="zh-CN" sz="4000" b="0" dirty="0">
              <a:solidFill>
                <a:srgbClr val="50575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9BE43BD5-0D8D-CB4C-8E61-DF286B9AEA69}"/>
              </a:ext>
            </a:extLst>
          </p:cNvPr>
          <p:cNvSpPr/>
          <p:nvPr/>
        </p:nvSpPr>
        <p:spPr>
          <a:xfrm>
            <a:off x="7917689" y="10168961"/>
            <a:ext cx="7826237" cy="1506908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en" altLang="zh-CN" sz="4000" b="0" dirty="0" err="1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kumimoji="1" lang="en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kumimoji="1" lang="en" altLang="zh-CN" sz="4000" b="0" dirty="0" err="1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ssr</a:t>
            </a:r>
            <a:r>
              <a:rPr kumimoji="1" lang="en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-server-</a:t>
            </a:r>
            <a:r>
              <a:rPr kumimoji="1" lang="en" altLang="zh-CN" sz="4000" b="0" dirty="0" err="1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bundle.json</a:t>
            </a:r>
            <a:endParaRPr kumimoji="1" lang="en" altLang="zh-CN" sz="4000" b="0" dirty="0">
              <a:solidFill>
                <a:srgbClr val="50575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0416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386744" y="840919"/>
            <a:ext cx="893864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服务器端渲染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6D2585EF-F924-6B43-8651-A228AA91F93E}"/>
              </a:ext>
            </a:extLst>
          </p:cNvPr>
          <p:cNvSpPr/>
          <p:nvPr/>
        </p:nvSpPr>
        <p:spPr>
          <a:xfrm>
            <a:off x="1272705" y="3059902"/>
            <a:ext cx="5476730" cy="1951076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zh-CN" altLang="en-US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初始化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0159493-1CF3-6A47-98F7-EE9FDE88A323}"/>
              </a:ext>
            </a:extLst>
          </p:cNvPr>
          <p:cNvSpPr/>
          <p:nvPr/>
        </p:nvSpPr>
        <p:spPr>
          <a:xfrm>
            <a:off x="1910014" y="6504420"/>
            <a:ext cx="2092227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itchFamily="2" charset="2"/>
              <a:buChar char="n"/>
            </a:pP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ssr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应用会在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node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启动时初始化一个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renderer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单例对象，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renderer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对象由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-server-renderer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库的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createBundleRenderer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函数创建，函数接受两个参数，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serverBundle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服务端入口文件打包后的）内容和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options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配置 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Font typeface="Wingdings" pitchFamily="2" charset="2"/>
              <a:buChar char="n"/>
            </a:pP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Font typeface="Wingdings" pitchFamily="2" charset="2"/>
              <a:buChar char="n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获取到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serverBundle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的入口文件代码并解析为入口函数，每次执行实例化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 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Font typeface="Wingdings" pitchFamily="2" charset="2"/>
              <a:buChar char="n"/>
            </a:pP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Font typeface="Wingdings" pitchFamily="2" charset="2"/>
              <a:buChar char="n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实例化了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render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templateRenderer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对象，负责渲染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组件和组装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8737466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386744" y="840919"/>
            <a:ext cx="893864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服务器端渲染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6D2585EF-F924-6B43-8651-A228AA91F93E}"/>
              </a:ext>
            </a:extLst>
          </p:cNvPr>
          <p:cNvSpPr/>
          <p:nvPr/>
        </p:nvSpPr>
        <p:spPr>
          <a:xfrm>
            <a:off x="1272705" y="3059902"/>
            <a:ext cx="5476730" cy="1951076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zh-CN" altLang="en-US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渲染阶段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6003CE7-3044-D144-BB46-20E3A785214B}"/>
              </a:ext>
            </a:extLst>
          </p:cNvPr>
          <p:cNvSpPr/>
          <p:nvPr/>
        </p:nvSpPr>
        <p:spPr>
          <a:xfrm>
            <a:off x="1910014" y="6016991"/>
            <a:ext cx="20837238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itchFamily="2" charset="2"/>
              <a:buChar char="n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当用户请求达到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node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端时，调用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bundleRenderer.renderToString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函数并传入用户上下文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context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context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对象可以包含一些服务端的信息，比如：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url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ua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等等，也可以包含一些用户信息。通过执行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serverBundle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后得到的应用入口函数，实例化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对象。 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Font typeface="Wingdings" pitchFamily="2" charset="2"/>
              <a:buChar char="n"/>
            </a:pP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Font typeface="Wingdings" pitchFamily="2" charset="2"/>
              <a:buChar char="n"/>
            </a:pP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renderer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对象负责把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对象递归转为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vnode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并把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vnode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根据不同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node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类型调用不同渲染函数最终组装为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html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 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Font typeface="Wingdings" pitchFamily="2" charset="2"/>
              <a:buChar char="n"/>
            </a:pP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Font typeface="Wingdings" pitchFamily="2" charset="2"/>
              <a:buChar char="n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当使用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template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时，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context.state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将作为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window.__INITIAL_STATE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__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状态，自动嵌入到最终的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HTML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中返回给客户端。而在客户端，在挂载到应用程序之前，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store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就应该获取到状态</a:t>
            </a:r>
          </a:p>
        </p:txBody>
      </p:sp>
    </p:spTree>
    <p:extLst>
      <p:ext uri="{BB962C8B-B14F-4D97-AF65-F5344CB8AC3E}">
        <p14:creationId xmlns:p14="http://schemas.microsoft.com/office/powerpoint/2010/main" val="995054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386744" y="840919"/>
            <a:ext cx="893864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服务器端渲染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6D2585EF-F924-6B43-8651-A228AA91F93E}"/>
              </a:ext>
            </a:extLst>
          </p:cNvPr>
          <p:cNvSpPr/>
          <p:nvPr/>
        </p:nvSpPr>
        <p:spPr>
          <a:xfrm>
            <a:off x="1272705" y="3059902"/>
            <a:ext cx="5476730" cy="1951076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zh-CN" altLang="en-US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内容输出阶段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6003CE7-3044-D144-BB46-20E3A785214B}"/>
              </a:ext>
            </a:extLst>
          </p:cNvPr>
          <p:cNvSpPr/>
          <p:nvPr/>
        </p:nvSpPr>
        <p:spPr>
          <a:xfrm>
            <a:off x="1773381" y="6543464"/>
            <a:ext cx="2083723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itchFamily="2" charset="2"/>
              <a:buChar char="n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在上一个阶段我们已经拿到了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组件渲染结果，它是一个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html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字符串，在浏览器中展示页面我们还需要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css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等依赖资源的引入标签和我们在服务端的渲染数据，这些最终组装成一个完整的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html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报文输出到浏览器中。</a:t>
            </a:r>
          </a:p>
        </p:txBody>
      </p:sp>
    </p:spTree>
    <p:extLst>
      <p:ext uri="{BB962C8B-B14F-4D97-AF65-F5344CB8AC3E}">
        <p14:creationId xmlns:p14="http://schemas.microsoft.com/office/powerpoint/2010/main" val="483031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386744" y="840919"/>
            <a:ext cx="893864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服务器端渲染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6D2585EF-F924-6B43-8651-A228AA91F93E}"/>
              </a:ext>
            </a:extLst>
          </p:cNvPr>
          <p:cNvSpPr/>
          <p:nvPr/>
        </p:nvSpPr>
        <p:spPr>
          <a:xfrm>
            <a:off x="1272705" y="3059902"/>
            <a:ext cx="5476730" cy="1951076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zh-CN" altLang="en-US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客户端阶段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6003CE7-3044-D144-BB46-20E3A785214B}"/>
              </a:ext>
            </a:extLst>
          </p:cNvPr>
          <p:cNvSpPr/>
          <p:nvPr/>
        </p:nvSpPr>
        <p:spPr>
          <a:xfrm>
            <a:off x="1558148" y="5739198"/>
            <a:ext cx="21717488" cy="6863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itchFamily="2" charset="2"/>
              <a:buChar char="n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服务端输出的数据有两种，一个是服务端渲染的页面结果，还有一个在服务端需要输出到浏览器的数据状态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window.__INITIAL_STATE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__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 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Font typeface="Wingdings" pitchFamily="2" charset="2"/>
              <a:buChar char="n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服务端渲染完成后把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vuex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state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复制给用户上下文的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context.state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context.state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=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store.state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  <a:p>
            <a:pPr marL="571500" indent="-571500" algn="l">
              <a:buFont typeface="Wingdings" pitchFamily="2" charset="2"/>
              <a:buChar char="n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当客户端开始执行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时，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store.replaceState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window.__INITIAL_STATE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__);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实现服务端和客户端的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store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数据同步 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Font typeface="Wingdings" pitchFamily="2" charset="2"/>
              <a:buChar char="n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调用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$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mount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挂载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对象之前，客户端会和服务端生成的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进行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Hydration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对比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判断这个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和自己即将生成的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是否相同，相同则调用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app.$mount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('#app')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将客户端的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实例挂载到这个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上，变成了由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动态管理的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 algn="l">
              <a:buFont typeface="Wingdings" pitchFamily="2" charset="2"/>
              <a:buChar char="n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如果客户端构建的虚拟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树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vDOM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与服务器渲染返回的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HTML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结构不一致，这时候，客户端会请求一次服务器再渲染整个应用程序，这使得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ssr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失效了，达不到服务端渲染的目的了。</a:t>
            </a:r>
          </a:p>
        </p:txBody>
      </p:sp>
    </p:spTree>
    <p:extLst>
      <p:ext uri="{BB962C8B-B14F-4D97-AF65-F5344CB8AC3E}">
        <p14:creationId xmlns:p14="http://schemas.microsoft.com/office/powerpoint/2010/main" val="37704792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386744" y="840919"/>
            <a:ext cx="893864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服务器端渲染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A07B1CA1-99B2-104B-AD64-C2BC1D574F64}"/>
              </a:ext>
            </a:extLst>
          </p:cNvPr>
          <p:cNvSpPr/>
          <p:nvPr/>
        </p:nvSpPr>
        <p:spPr>
          <a:xfrm>
            <a:off x="1910014" y="2953815"/>
            <a:ext cx="6178337" cy="2045368"/>
          </a:xfrm>
          <a:prstGeom prst="roundRect">
            <a:avLst>
              <a:gd name="adj" fmla="val 5385"/>
            </a:avLst>
          </a:prstGeom>
          <a:solidFill>
            <a:srgbClr val="F8F8F8"/>
          </a:solidFill>
        </p:spPr>
        <p:txBody>
          <a:bodyPr wrap="square" rtlCol="0" anchor="ctr">
            <a:noAutofit/>
          </a:bodyPr>
          <a:lstStyle/>
          <a:p>
            <a:r>
              <a:rPr kumimoji="1" lang="zh-CN" altLang="en-US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客户端激活</a:t>
            </a:r>
            <a:endParaRPr kumimoji="1" lang="en-US" altLang="zh-CN" sz="4000" b="0" dirty="0">
              <a:solidFill>
                <a:srgbClr val="50575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" altLang="zh-CN" sz="4000" b="0" dirty="0">
                <a:solidFill>
                  <a:srgbClr val="50575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client-side hydration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DA239B4-D1C6-D240-A680-5BCBEECFF0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0014" y="5511160"/>
            <a:ext cx="15399333" cy="292487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6C74EBD-E1B1-0546-9765-1EE9BF9334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0014" y="8287426"/>
            <a:ext cx="15399333" cy="171103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E0A0CBB-E13D-624B-BCF6-D2CA628067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10015" y="9998463"/>
            <a:ext cx="15399332" cy="200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321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625AEE65-BED4-DB4E-AB12-D5B26E1839D6}"/>
              </a:ext>
            </a:extLst>
          </p:cNvPr>
          <p:cNvSpPr txBox="1"/>
          <p:nvPr/>
        </p:nvSpPr>
        <p:spPr>
          <a:xfrm>
            <a:off x="1700635" y="6044935"/>
            <a:ext cx="21622956" cy="475822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用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express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或</a:t>
            </a:r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koa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实现练习</a:t>
            </a:r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fastify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里功能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Hiragino Sans GB W3" charset="-122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mysql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Hiragino Sans GB W3" charset="-122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Redis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Mongodb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Hiragino Sans GB W3" charset="-122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ElasticSearch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Hiragino Sans GB W3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E8CBB28-BE14-2040-A854-40A36FC511ED}"/>
              </a:ext>
            </a:extLst>
          </p:cNvPr>
          <p:cNvGrpSpPr/>
          <p:nvPr/>
        </p:nvGrpSpPr>
        <p:grpSpPr>
          <a:xfrm>
            <a:off x="7783547" y="1563831"/>
            <a:ext cx="7571260" cy="2946319"/>
            <a:chOff x="5394911" y="6811938"/>
            <a:chExt cx="7571260" cy="2946319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77F53470-CC48-4443-A143-EE6DAB114366}"/>
                </a:ext>
              </a:extLst>
            </p:cNvPr>
            <p:cNvGrpSpPr/>
            <p:nvPr/>
          </p:nvGrpSpPr>
          <p:grpSpPr>
            <a:xfrm>
              <a:off x="6619333" y="7411386"/>
              <a:ext cx="5557333" cy="1905000"/>
              <a:chOff x="5941940" y="7299941"/>
              <a:chExt cx="5557333" cy="1905000"/>
            </a:xfrm>
          </p:grpSpPr>
          <p:pic>
            <p:nvPicPr>
              <p:cNvPr id="17" name="图形 16">
                <a:extLst>
                  <a:ext uri="{FF2B5EF4-FFF2-40B4-BE49-F238E27FC236}">
                    <a16:creationId xmlns:a16="http://schemas.microsoft.com/office/drawing/2014/main" id="{A76D71D2-08B9-9646-BE09-587A7850F9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941940" y="7299941"/>
                <a:ext cx="1905000" cy="1905000"/>
              </a:xfrm>
              <a:prstGeom prst="rect">
                <a:avLst/>
              </a:prstGeom>
            </p:spPr>
          </p:pic>
          <p:sp>
            <p:nvSpPr>
              <p:cNvPr id="18" name="圆角矩形 17">
                <a:extLst>
                  <a:ext uri="{FF2B5EF4-FFF2-40B4-BE49-F238E27FC236}">
                    <a16:creationId xmlns:a16="http://schemas.microsoft.com/office/drawing/2014/main" id="{9B4A8050-3E1E-8546-AEEE-449BE0575D41}"/>
                  </a:ext>
                </a:extLst>
              </p:cNvPr>
              <p:cNvSpPr/>
              <p:nvPr/>
            </p:nvSpPr>
            <p:spPr>
              <a:xfrm>
                <a:off x="8301455" y="7511195"/>
                <a:ext cx="3197818" cy="1482491"/>
              </a:xfrm>
              <a:prstGeom prst="roundRect">
                <a:avLst>
                  <a:gd name="adj" fmla="val 9271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zh-CN" altLang="en-US" sz="9600" dirty="0">
                    <a:solidFill>
                      <a:schemeClr val="bg1"/>
                    </a:solidFill>
                  </a:rPr>
                  <a:t>作业</a:t>
                </a:r>
              </a:p>
            </p:txBody>
          </p:sp>
        </p:grpSp>
        <p:sp>
          <p:nvSpPr>
            <p:cNvPr id="16" name="梯形 15">
              <a:extLst>
                <a:ext uri="{FF2B5EF4-FFF2-40B4-BE49-F238E27FC236}">
                  <a16:creationId xmlns:a16="http://schemas.microsoft.com/office/drawing/2014/main" id="{D14E7C06-B91A-204C-A791-AA4DEA24B3EE}"/>
                </a:ext>
              </a:extLst>
            </p:cNvPr>
            <p:cNvSpPr/>
            <p:nvPr/>
          </p:nvSpPr>
          <p:spPr>
            <a:xfrm>
              <a:off x="5394911" y="6811938"/>
              <a:ext cx="7571260" cy="2946319"/>
            </a:xfrm>
            <a:prstGeom prst="trapezoid">
              <a:avLst/>
            </a:pr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50577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225447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83E335F2-D100-3043-9CFE-991B2010D204}"/>
              </a:ext>
            </a:extLst>
          </p:cNvPr>
          <p:cNvSpPr txBox="1"/>
          <p:nvPr/>
        </p:nvSpPr>
        <p:spPr>
          <a:xfrm>
            <a:off x="1224174" y="1458930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一、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node.js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基础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7507F35E-5BD6-164C-A4C7-4CEB43EF37BE}"/>
              </a:ext>
            </a:extLst>
          </p:cNvPr>
          <p:cNvSpPr/>
          <p:nvPr/>
        </p:nvSpPr>
        <p:spPr>
          <a:xfrm>
            <a:off x="12580644" y="1291912"/>
            <a:ext cx="4023169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输入输出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96934876-BCF5-534F-92DA-70CE842977AF}"/>
              </a:ext>
            </a:extLst>
          </p:cNvPr>
          <p:cNvSpPr/>
          <p:nvPr/>
        </p:nvSpPr>
        <p:spPr>
          <a:xfrm>
            <a:off x="16847846" y="1291913"/>
            <a:ext cx="4431800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文件系统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FADBF0C-DFE1-2347-881A-86D8027B0ED5}"/>
              </a:ext>
            </a:extLst>
          </p:cNvPr>
          <p:cNvSpPr txBox="1"/>
          <p:nvPr/>
        </p:nvSpPr>
        <p:spPr>
          <a:xfrm>
            <a:off x="1227418" y="4739095"/>
            <a:ext cx="9601951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二、应用服务器框架开发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E965279-C6BB-6C48-A836-374BEC69DEFE}"/>
              </a:ext>
            </a:extLst>
          </p:cNvPr>
          <p:cNvSpPr/>
          <p:nvPr/>
        </p:nvSpPr>
        <p:spPr>
          <a:xfrm>
            <a:off x="12577411" y="4640171"/>
            <a:ext cx="4023169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路由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B1575A0-92AD-D744-9511-690E035C6D32}"/>
              </a:ext>
            </a:extLst>
          </p:cNvPr>
          <p:cNvSpPr/>
          <p:nvPr/>
        </p:nvSpPr>
        <p:spPr>
          <a:xfrm>
            <a:off x="12577411" y="5719027"/>
            <a:ext cx="4023169" cy="91440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模型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5F9F2C10-1F6F-9141-A95B-840BF4ACCA69}"/>
              </a:ext>
            </a:extLst>
          </p:cNvPr>
          <p:cNvSpPr/>
          <p:nvPr/>
        </p:nvSpPr>
        <p:spPr>
          <a:xfrm>
            <a:off x="12580643" y="2365990"/>
            <a:ext cx="4023169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网络通信</a:t>
            </a: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A76FF453-12CC-404F-A04E-BEEB568E65B0}"/>
              </a:ext>
            </a:extLst>
          </p:cNvPr>
          <p:cNvSpPr/>
          <p:nvPr/>
        </p:nvSpPr>
        <p:spPr>
          <a:xfrm>
            <a:off x="16847846" y="2373330"/>
            <a:ext cx="4431800" cy="89972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进程管理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7D72C0FB-FD44-4D4A-AB6F-AA52366B0E79}"/>
              </a:ext>
            </a:extLst>
          </p:cNvPr>
          <p:cNvSpPr txBox="1"/>
          <p:nvPr/>
        </p:nvSpPr>
        <p:spPr>
          <a:xfrm>
            <a:off x="1224174" y="10725456"/>
            <a:ext cx="777702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四、数据库技术应用</a:t>
            </a:r>
          </a:p>
        </p:txBody>
      </p:sp>
      <p:sp>
        <p:nvSpPr>
          <p:cNvPr id="45" name="圆角矩形 44">
            <a:extLst>
              <a:ext uri="{FF2B5EF4-FFF2-40B4-BE49-F238E27FC236}">
                <a16:creationId xmlns:a16="http://schemas.microsoft.com/office/drawing/2014/main" id="{143B0F9C-B4EA-604A-B2D4-69A9860DB790}"/>
              </a:ext>
            </a:extLst>
          </p:cNvPr>
          <p:cNvSpPr/>
          <p:nvPr/>
        </p:nvSpPr>
        <p:spPr>
          <a:xfrm>
            <a:off x="12583889" y="10365115"/>
            <a:ext cx="8698995" cy="914404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关系型数据库应用</a:t>
            </a: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D25F1883-F613-C542-AB0C-21AECA8DA8C7}"/>
              </a:ext>
            </a:extLst>
          </p:cNvPr>
          <p:cNvSpPr/>
          <p:nvPr/>
        </p:nvSpPr>
        <p:spPr>
          <a:xfrm>
            <a:off x="12583889" y="11451627"/>
            <a:ext cx="8698996" cy="914404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非关系型数据库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155593A3-EA83-6346-829E-3F20026C48F9}"/>
              </a:ext>
            </a:extLst>
          </p:cNvPr>
          <p:cNvSpPr/>
          <p:nvPr/>
        </p:nvSpPr>
        <p:spPr>
          <a:xfrm>
            <a:off x="16847841" y="4640171"/>
            <a:ext cx="4431800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视图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A94B2EB4-DCBB-734D-A132-39CD2277AF10}"/>
              </a:ext>
            </a:extLst>
          </p:cNvPr>
          <p:cNvSpPr/>
          <p:nvPr/>
        </p:nvSpPr>
        <p:spPr>
          <a:xfrm>
            <a:off x="16847841" y="5709627"/>
            <a:ext cx="4431801" cy="91440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292EE22C-2C88-E540-96D5-8D51CCF1354C}"/>
              </a:ext>
            </a:extLst>
          </p:cNvPr>
          <p:cNvSpPr/>
          <p:nvPr/>
        </p:nvSpPr>
        <p:spPr>
          <a:xfrm>
            <a:off x="12577411" y="3460288"/>
            <a:ext cx="4023169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系统模块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95AADC1-CA49-7A4A-BCFE-A40AFDA1D140}"/>
              </a:ext>
            </a:extLst>
          </p:cNvPr>
          <p:cNvSpPr txBox="1"/>
          <p:nvPr/>
        </p:nvSpPr>
        <p:spPr>
          <a:xfrm>
            <a:off x="1224174" y="8267629"/>
            <a:ext cx="9601951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三、客户端工具开发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27C62F79-B4C0-144E-9AC6-7FBB4CA3E705}"/>
              </a:ext>
            </a:extLst>
          </p:cNvPr>
          <p:cNvSpPr/>
          <p:nvPr/>
        </p:nvSpPr>
        <p:spPr>
          <a:xfrm>
            <a:off x="12577402" y="8038861"/>
            <a:ext cx="8698995" cy="91440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客户端工具开发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86178B6D-7F5F-3743-8043-056A8183FE96}"/>
              </a:ext>
            </a:extLst>
          </p:cNvPr>
          <p:cNvSpPr/>
          <p:nvPr/>
        </p:nvSpPr>
        <p:spPr>
          <a:xfrm>
            <a:off x="12580645" y="12525704"/>
            <a:ext cx="8698996" cy="914404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前端监控体系后台开发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CEB606C8-B241-4D45-8337-19B82C083BED}"/>
              </a:ext>
            </a:extLst>
          </p:cNvPr>
          <p:cNvSpPr/>
          <p:nvPr/>
        </p:nvSpPr>
        <p:spPr>
          <a:xfrm>
            <a:off x="12580645" y="9109729"/>
            <a:ext cx="4023165" cy="91440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脚手架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316A1522-1894-7F4F-9B41-B34973CA3E91}"/>
              </a:ext>
            </a:extLst>
          </p:cNvPr>
          <p:cNvSpPr/>
          <p:nvPr/>
        </p:nvSpPr>
        <p:spPr>
          <a:xfrm>
            <a:off x="17052149" y="9109729"/>
            <a:ext cx="4224248" cy="91440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视频流录制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2D0CFD84-0E76-E247-9148-07877A658764}"/>
              </a:ext>
            </a:extLst>
          </p:cNvPr>
          <p:cNvSpPr/>
          <p:nvPr/>
        </p:nvSpPr>
        <p:spPr>
          <a:xfrm>
            <a:off x="12583889" y="6796136"/>
            <a:ext cx="8698995" cy="91440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从</a:t>
            </a:r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打造应用服务器框架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631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>
            <a:extLst>
              <a:ext uri="{FF2B5EF4-FFF2-40B4-BE49-F238E27FC236}">
                <a16:creationId xmlns:a16="http://schemas.microsoft.com/office/drawing/2014/main" id="{6FADBF0C-DFE1-2347-881A-86D8027B0ED5}"/>
              </a:ext>
            </a:extLst>
          </p:cNvPr>
          <p:cNvSpPr txBox="1"/>
          <p:nvPr/>
        </p:nvSpPr>
        <p:spPr>
          <a:xfrm>
            <a:off x="1774123" y="11980738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十、运维与监控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F33E0AA3-F5CD-814E-94B2-11CA642612F6}"/>
              </a:ext>
            </a:extLst>
          </p:cNvPr>
          <p:cNvSpPr/>
          <p:nvPr/>
        </p:nvSpPr>
        <p:spPr>
          <a:xfrm>
            <a:off x="13847226" y="8428713"/>
            <a:ext cx="4047443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消息 </a:t>
            </a:r>
            <a:r>
              <a:rPr kumimoji="1" lang="en-US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kafka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92303742-41B3-C945-B38C-2195F71CBBD2}"/>
              </a:ext>
            </a:extLst>
          </p:cNvPr>
          <p:cNvSpPr/>
          <p:nvPr/>
        </p:nvSpPr>
        <p:spPr>
          <a:xfrm>
            <a:off x="13869935" y="9763224"/>
            <a:ext cx="8310525" cy="802692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FaaS</a:t>
            </a:r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平台搭建与应用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FF13848-841B-034F-96F4-8952560AC5C3}"/>
              </a:ext>
            </a:extLst>
          </p:cNvPr>
          <p:cNvSpPr txBox="1"/>
          <p:nvPr/>
        </p:nvSpPr>
        <p:spPr>
          <a:xfrm>
            <a:off x="20617046" y="3956847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72784104-3554-504F-8214-94302726D2E6}"/>
              </a:ext>
            </a:extLst>
          </p:cNvPr>
          <p:cNvSpPr/>
          <p:nvPr/>
        </p:nvSpPr>
        <p:spPr>
          <a:xfrm>
            <a:off x="13822952" y="7339341"/>
            <a:ext cx="4047443" cy="91440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队列 </a:t>
            </a:r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bull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9E5BF293-19A2-414A-B38F-F64BE6A99257}"/>
              </a:ext>
            </a:extLst>
          </p:cNvPr>
          <p:cNvSpPr/>
          <p:nvPr/>
        </p:nvSpPr>
        <p:spPr>
          <a:xfrm>
            <a:off x="13934335" y="12005286"/>
            <a:ext cx="8270188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运维与监控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3DB9CED-C40B-6040-B469-81F9FE954132}"/>
              </a:ext>
            </a:extLst>
          </p:cNvPr>
          <p:cNvSpPr txBox="1"/>
          <p:nvPr/>
        </p:nvSpPr>
        <p:spPr>
          <a:xfrm>
            <a:off x="1774333" y="2758189"/>
            <a:ext cx="881723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六、</a:t>
            </a:r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协议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1BD7779C-88CF-314D-B8DD-3F40796DA77D}"/>
              </a:ext>
            </a:extLst>
          </p:cNvPr>
          <p:cNvSpPr/>
          <p:nvPr/>
        </p:nvSpPr>
        <p:spPr>
          <a:xfrm>
            <a:off x="18277399" y="7339341"/>
            <a:ext cx="3903062" cy="91440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缓存 </a:t>
            </a:r>
            <a:r>
              <a:rPr kumimoji="1" lang="en-US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redis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20F2523-D621-4C47-B026-CBDA6EB6B2D8}"/>
              </a:ext>
            </a:extLst>
          </p:cNvPr>
          <p:cNvSpPr txBox="1"/>
          <p:nvPr/>
        </p:nvSpPr>
        <p:spPr>
          <a:xfrm>
            <a:off x="1671624" y="7476003"/>
            <a:ext cx="881723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八、通用中间件应用</a:t>
            </a:r>
            <a:endParaRPr kumimoji="1" lang="zh-CN" altLang="en-US" sz="6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FE60DC2-B01B-C341-B24B-D59F24DEB236}"/>
              </a:ext>
            </a:extLst>
          </p:cNvPr>
          <p:cNvSpPr txBox="1"/>
          <p:nvPr/>
        </p:nvSpPr>
        <p:spPr>
          <a:xfrm>
            <a:off x="1750060" y="9680384"/>
            <a:ext cx="881723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九、</a:t>
            </a:r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Faas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与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endParaRPr kumimoji="1" lang="zh-CN" altLang="en-US" sz="6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601AD395-0CC2-244C-A71F-444CDDB78A33}"/>
              </a:ext>
            </a:extLst>
          </p:cNvPr>
          <p:cNvSpPr/>
          <p:nvPr/>
        </p:nvSpPr>
        <p:spPr>
          <a:xfrm>
            <a:off x="13727119" y="2507448"/>
            <a:ext cx="4023169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https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4BC649F2-64F9-DC4E-A947-AEC7A81D60CC}"/>
              </a:ext>
            </a:extLst>
          </p:cNvPr>
          <p:cNvSpPr/>
          <p:nvPr/>
        </p:nvSpPr>
        <p:spPr>
          <a:xfrm>
            <a:off x="18157292" y="2482900"/>
            <a:ext cx="4023169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http/2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3A4CE162-EB4D-A240-A657-E6F696AC72BB}"/>
              </a:ext>
            </a:extLst>
          </p:cNvPr>
          <p:cNvSpPr/>
          <p:nvPr/>
        </p:nvSpPr>
        <p:spPr>
          <a:xfrm>
            <a:off x="13727119" y="3577050"/>
            <a:ext cx="4023169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http/3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DA93B2D4-3B94-A747-9B80-E45570B65740}"/>
              </a:ext>
            </a:extLst>
          </p:cNvPr>
          <p:cNvSpPr/>
          <p:nvPr/>
        </p:nvSpPr>
        <p:spPr>
          <a:xfrm>
            <a:off x="13910273" y="10835037"/>
            <a:ext cx="8270187" cy="802076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Serverless</a:t>
            </a:r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平台搭建与应用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6DAABA8-21AC-C749-AD5F-82E99B5BB2E5}"/>
              </a:ext>
            </a:extLst>
          </p:cNvPr>
          <p:cNvSpPr txBox="1"/>
          <p:nvPr/>
        </p:nvSpPr>
        <p:spPr>
          <a:xfrm>
            <a:off x="1774333" y="1403764"/>
            <a:ext cx="9844030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五、同构和 </a:t>
            </a:r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SSR 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服务端渲染</a:t>
            </a: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0033FA87-371C-654E-900B-48FC6C671CB8}"/>
              </a:ext>
            </a:extLst>
          </p:cNvPr>
          <p:cNvSpPr/>
          <p:nvPr/>
        </p:nvSpPr>
        <p:spPr>
          <a:xfrm>
            <a:off x="13702845" y="1361365"/>
            <a:ext cx="8477615" cy="914404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SSR</a:t>
            </a:r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服务端渲染</a:t>
            </a: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F909391E-5F17-AC48-ABAF-71C0CB8D3D02}"/>
              </a:ext>
            </a:extLst>
          </p:cNvPr>
          <p:cNvSpPr/>
          <p:nvPr/>
        </p:nvSpPr>
        <p:spPr>
          <a:xfrm>
            <a:off x="13783519" y="4855112"/>
            <a:ext cx="8396942" cy="91440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Socket</a:t>
            </a:r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和 </a:t>
            </a:r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SSE </a:t>
            </a:r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 </a:t>
            </a:r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WebSocket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E29A266-9FAC-DF4E-8FDC-4580DF369F9E}"/>
              </a:ext>
            </a:extLst>
          </p:cNvPr>
          <p:cNvSpPr txBox="1"/>
          <p:nvPr/>
        </p:nvSpPr>
        <p:spPr>
          <a:xfrm>
            <a:off x="1774333" y="4909944"/>
            <a:ext cx="881723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六、网络通信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985573C5-FC9E-4D44-957B-67E9CDE27F76}"/>
              </a:ext>
            </a:extLst>
          </p:cNvPr>
          <p:cNvSpPr/>
          <p:nvPr/>
        </p:nvSpPr>
        <p:spPr>
          <a:xfrm>
            <a:off x="13783519" y="5972839"/>
            <a:ext cx="3966769" cy="91440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视频会议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76014F19-F660-5644-8905-D1C1E47261BD}"/>
              </a:ext>
            </a:extLst>
          </p:cNvPr>
          <p:cNvSpPr/>
          <p:nvPr/>
        </p:nvSpPr>
        <p:spPr>
          <a:xfrm>
            <a:off x="18185491" y="5948776"/>
            <a:ext cx="3966769" cy="91440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terminal</a:t>
            </a: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B513A353-BF7A-3541-A3DA-09EC13E24EBA}"/>
              </a:ext>
            </a:extLst>
          </p:cNvPr>
          <p:cNvSpPr/>
          <p:nvPr/>
        </p:nvSpPr>
        <p:spPr>
          <a:xfrm>
            <a:off x="18277399" y="8466024"/>
            <a:ext cx="3903061" cy="914400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定时任务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0C25116-4891-1D40-B671-A65BAE2A8BBB}"/>
              </a:ext>
            </a:extLst>
          </p:cNvPr>
          <p:cNvSpPr txBox="1"/>
          <p:nvPr/>
        </p:nvSpPr>
        <p:spPr>
          <a:xfrm>
            <a:off x="1870364" y="8749145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1316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本课重点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743AE4-2058-4845-A13B-11471554094E}"/>
              </a:ext>
            </a:extLst>
          </p:cNvPr>
          <p:cNvSpPr txBox="1"/>
          <p:nvPr/>
        </p:nvSpPr>
        <p:spPr>
          <a:xfrm>
            <a:off x="1578344" y="4801441"/>
            <a:ext cx="889048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marL="685800" indent="-685800" algn="l">
              <a:buFont typeface="Arial" panose="020B0604020202020204" pitchFamily="34" charset="0"/>
              <a:buChar char="•"/>
            </a:pP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打造应用服务器框架</a:t>
            </a:r>
            <a:endParaRPr kumimoji="1"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B403AC46-BA70-874A-98E6-44F68C46384D}"/>
              </a:ext>
            </a:extLst>
          </p:cNvPr>
          <p:cNvSpPr/>
          <p:nvPr/>
        </p:nvSpPr>
        <p:spPr>
          <a:xfrm>
            <a:off x="2342094" y="6114201"/>
            <a:ext cx="3310561" cy="1079348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middleware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1FA8A10B-0570-9A4A-BBDD-6BBDC988DD07}"/>
              </a:ext>
            </a:extLst>
          </p:cNvPr>
          <p:cNvSpPr/>
          <p:nvPr/>
        </p:nvSpPr>
        <p:spPr>
          <a:xfrm>
            <a:off x="6187774" y="6114201"/>
            <a:ext cx="3310561" cy="1079348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guard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2DE3B077-35C0-C841-AE3C-EE7A3590A93B}"/>
              </a:ext>
            </a:extLst>
          </p:cNvPr>
          <p:cNvSpPr/>
          <p:nvPr/>
        </p:nvSpPr>
        <p:spPr>
          <a:xfrm>
            <a:off x="9980978" y="6134983"/>
            <a:ext cx="3310561" cy="1079348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interceptor</a:t>
            </a: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5ABDE991-DB60-9C49-8BDF-D0CFAD8DCF2E}"/>
              </a:ext>
            </a:extLst>
          </p:cNvPr>
          <p:cNvSpPr/>
          <p:nvPr/>
        </p:nvSpPr>
        <p:spPr>
          <a:xfrm>
            <a:off x="13774182" y="6134983"/>
            <a:ext cx="3310561" cy="1079348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exception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134F754-FC4A-874F-B338-5BE8C6323049}"/>
              </a:ext>
            </a:extLst>
          </p:cNvPr>
          <p:cNvSpPr txBox="1"/>
          <p:nvPr/>
        </p:nvSpPr>
        <p:spPr>
          <a:xfrm>
            <a:off x="1500937" y="8274204"/>
            <a:ext cx="937367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marL="685800" indent="-685800" algn="l">
              <a:buFont typeface="Arial" panose="020B0604020202020204" pitchFamily="34" charset="0"/>
              <a:buChar char="•"/>
            </a:pP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SSR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服务端渲染</a:t>
            </a:r>
            <a:endParaRPr kumimoji="1"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113E4EAF-FA0F-0C49-A01F-D5D105BBA5C4}"/>
              </a:ext>
            </a:extLst>
          </p:cNvPr>
          <p:cNvSpPr/>
          <p:nvPr/>
        </p:nvSpPr>
        <p:spPr>
          <a:xfrm>
            <a:off x="2342094" y="9912525"/>
            <a:ext cx="4416433" cy="1079348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服务端渲染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CFE6979-71E2-2740-A331-3560D4A2F491}"/>
              </a:ext>
            </a:extLst>
          </p:cNvPr>
          <p:cNvSpPr txBox="1"/>
          <p:nvPr/>
        </p:nvSpPr>
        <p:spPr>
          <a:xfrm>
            <a:off x="1578344" y="2899905"/>
            <a:ext cx="889048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marL="685800" indent="-685800" algn="l">
              <a:buFont typeface="Arial" panose="020B0604020202020204" pitchFamily="34" charset="0"/>
              <a:buChar char="•"/>
            </a:pP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Node.js 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进程高级应用</a:t>
            </a:r>
            <a:endParaRPr kumimoji="1"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7939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597372" y="6400800"/>
            <a:ext cx="1191365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8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Nodejs</a:t>
            </a:r>
            <a:r>
              <a:rPr kumimoji="1" lang="zh-CN" altLang="en-US" sz="8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基础之高级应用</a:t>
            </a:r>
          </a:p>
        </p:txBody>
      </p:sp>
    </p:spTree>
    <p:extLst>
      <p:ext uri="{BB962C8B-B14F-4D97-AF65-F5344CB8AC3E}">
        <p14:creationId xmlns:p14="http://schemas.microsoft.com/office/powerpoint/2010/main" val="3797394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386744" y="840919"/>
            <a:ext cx="893864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进程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322D4640-D590-C64E-A9F9-41F399F20A6D}"/>
              </a:ext>
            </a:extLst>
          </p:cNvPr>
          <p:cNvSpPr/>
          <p:nvPr/>
        </p:nvSpPr>
        <p:spPr>
          <a:xfrm>
            <a:off x="1556491" y="3627844"/>
            <a:ext cx="421984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孤儿进程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A88BEF15-87A7-864C-A677-78BEB0ADE538}"/>
              </a:ext>
            </a:extLst>
          </p:cNvPr>
          <p:cNvSpPr/>
          <p:nvPr/>
        </p:nvSpPr>
        <p:spPr>
          <a:xfrm>
            <a:off x="9746144" y="3627843"/>
            <a:ext cx="421984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僵尸进程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B89E6A58-F890-7044-8115-1CD0DDB98C84}"/>
              </a:ext>
            </a:extLst>
          </p:cNvPr>
          <p:cNvSpPr/>
          <p:nvPr/>
        </p:nvSpPr>
        <p:spPr>
          <a:xfrm>
            <a:off x="17102231" y="3627843"/>
            <a:ext cx="421984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守护进程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21D9935-5A63-6D49-A275-D5996E5E20B5}"/>
              </a:ext>
            </a:extLst>
          </p:cNvPr>
          <p:cNvSpPr/>
          <p:nvPr/>
        </p:nvSpPr>
        <p:spPr>
          <a:xfrm>
            <a:off x="693138" y="5947213"/>
            <a:ext cx="6048451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父进程先退出，子进程由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pid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为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init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进程托管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B713230-924D-9D4C-95D9-1D328D131379}"/>
              </a:ext>
            </a:extLst>
          </p:cNvPr>
          <p:cNvSpPr/>
          <p:nvPr/>
        </p:nvSpPr>
        <p:spPr>
          <a:xfrm>
            <a:off x="8770843" y="5993380"/>
            <a:ext cx="6048451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子进程先退出，但是父进程没有获取子进程的状态信息，导致子进程的进程描述符仍然保存在系统中。僵尸进程是有危害的，处理方法是退出主进程，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init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进程会以父进程的身份对僵尸进程状态进行处理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9DF6101-95FA-3D49-B4D5-C059F1360E69}"/>
              </a:ext>
            </a:extLst>
          </p:cNvPr>
          <p:cNvSpPr/>
          <p:nvPr/>
        </p:nvSpPr>
        <p:spPr>
          <a:xfrm>
            <a:off x="16848548" y="5918269"/>
            <a:ext cx="553298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守护进程是在「后台运行」不受「终端控制」的进程（如输入、输出等）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892794C-3C0E-F940-AB56-8E775ED437B7}"/>
              </a:ext>
            </a:extLst>
          </p:cNvPr>
          <p:cNvSpPr/>
          <p:nvPr/>
        </p:nvSpPr>
        <p:spPr>
          <a:xfrm>
            <a:off x="16844496" y="9341366"/>
            <a:ext cx="63747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使子进程成为进程组的头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96074FF-AEBF-F34C-B012-93ECCA7A3342}"/>
              </a:ext>
            </a:extLst>
          </p:cNvPr>
          <p:cNvSpPr/>
          <p:nvPr/>
        </p:nvSpPr>
        <p:spPr>
          <a:xfrm>
            <a:off x="16844496" y="10285551"/>
            <a:ext cx="55329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中断父子进程的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/o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E00BE05-9938-3F43-83E3-F255814222D0}"/>
              </a:ext>
            </a:extLst>
          </p:cNvPr>
          <p:cNvSpPr/>
          <p:nvPr/>
        </p:nvSpPr>
        <p:spPr>
          <a:xfrm>
            <a:off x="16844495" y="11262393"/>
            <a:ext cx="6048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去除父进程的事件循环中对子进程的引用</a:t>
            </a:r>
          </a:p>
        </p:txBody>
      </p:sp>
    </p:spTree>
    <p:extLst>
      <p:ext uri="{BB962C8B-B14F-4D97-AF65-F5344CB8AC3E}">
        <p14:creationId xmlns:p14="http://schemas.microsoft.com/office/powerpoint/2010/main" val="907359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386744" y="840919"/>
            <a:ext cx="893864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进程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322D4640-D590-C64E-A9F9-41F399F20A6D}"/>
              </a:ext>
            </a:extLst>
          </p:cNvPr>
          <p:cNvSpPr/>
          <p:nvPr/>
        </p:nvSpPr>
        <p:spPr>
          <a:xfrm>
            <a:off x="2638368" y="3617602"/>
            <a:ext cx="421984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进程池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A88BEF15-87A7-864C-A677-78BEB0ADE538}"/>
              </a:ext>
            </a:extLst>
          </p:cNvPr>
          <p:cNvSpPr/>
          <p:nvPr/>
        </p:nvSpPr>
        <p:spPr>
          <a:xfrm>
            <a:off x="12977508" y="3617602"/>
            <a:ext cx="421984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共享内存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21D9935-5A63-6D49-A275-D5996E5E20B5}"/>
              </a:ext>
            </a:extLst>
          </p:cNvPr>
          <p:cNvSpPr/>
          <p:nvPr/>
        </p:nvSpPr>
        <p:spPr>
          <a:xfrm>
            <a:off x="1910014" y="6168525"/>
            <a:ext cx="8392041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创建子进程池，子进程处理完成之后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回收重利用，减少创建进程时间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B713230-924D-9D4C-95D9-1D328D131379}"/>
              </a:ext>
            </a:extLst>
          </p:cNvPr>
          <p:cNvSpPr/>
          <p:nvPr/>
        </p:nvSpPr>
        <p:spPr>
          <a:xfrm>
            <a:off x="10441374" y="6168525"/>
            <a:ext cx="994651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进程间的内存是独立的，需要通过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IPC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管道通信来实现数据共享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562ED15-5CB7-5140-8CD7-F9EA9DC7C4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53678" y="7968170"/>
            <a:ext cx="66675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39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386744" y="840919"/>
            <a:ext cx="893864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456961B-1A9B-8B44-87B1-88D09040D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792" y="542350"/>
            <a:ext cx="2474445" cy="1511539"/>
          </a:xfrm>
          <a:prstGeom prst="rect">
            <a:avLst/>
          </a:prstGeom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AB63CD49-0BD5-8740-8C30-205E5281C98C}"/>
              </a:ext>
            </a:extLst>
          </p:cNvPr>
          <p:cNvSpPr/>
          <p:nvPr/>
        </p:nvSpPr>
        <p:spPr>
          <a:xfrm>
            <a:off x="3147237" y="4906923"/>
            <a:ext cx="5348435" cy="3147238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Sequrilise</a:t>
            </a:r>
            <a:endParaRPr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DD413A2-FD41-3D42-9F81-6DE66B9EB808}"/>
              </a:ext>
            </a:extLst>
          </p:cNvPr>
          <p:cNvSpPr/>
          <p:nvPr/>
        </p:nvSpPr>
        <p:spPr>
          <a:xfrm>
            <a:off x="9252690" y="4936890"/>
            <a:ext cx="5348435" cy="3147238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TypeORM</a:t>
            </a:r>
            <a:endParaRPr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B10BD42F-DF8A-AF4D-9EF8-48539CACE825}"/>
              </a:ext>
            </a:extLst>
          </p:cNvPr>
          <p:cNvSpPr/>
          <p:nvPr/>
        </p:nvSpPr>
        <p:spPr>
          <a:xfrm>
            <a:off x="15358144" y="4936890"/>
            <a:ext cx="5348435" cy="3147238"/>
          </a:xfrm>
          <a:prstGeom prst="roundRect">
            <a:avLst>
              <a:gd name="adj" fmla="val 5385"/>
            </a:avLst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r>
              <a:rPr lang="en-US" altLang="zh-CN" sz="6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Prisma</a:t>
            </a:r>
            <a:endParaRPr lang="zh-CN" altLang="en-US" sz="60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9485137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CECEC"/>
        </a:solidFill>
      </a:spPr>
      <a:bodyPr wrap="square" rtlCol="0" anchor="ctr">
        <a:noAutofit/>
      </a:bodyPr>
      <a:lstStyle>
        <a:defPPr algn="l">
          <a:defRPr kumimoji="1" sz="5000" b="0" dirty="0" smtClean="0">
            <a:solidFill>
              <a:schemeClr val="tx1">
                <a:lumMod val="75000"/>
                <a:lumOff val="25000"/>
              </a:schemeClr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spDef>
    <a:lnDef>
      <a:spPr>
        <a:noFill/>
        <a:ln w="50800" cap="flat">
          <a:solidFill>
            <a:srgbClr val="FF6C6E"/>
          </a:solidFill>
          <a:prstDash val="solid"/>
          <a:miter lim="400000"/>
          <a:tailEnd type="triangle"/>
        </a:ln>
        <a:effectLst/>
        <a:sp3d/>
      </a:spPr>
      <a:bodyPr/>
      <a:lstStyle/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8575" cap="flat">
          <a:noFill/>
          <a:miter lim="400000"/>
        </a:ln>
        <a:effectLst/>
        <a:sp3d/>
      </a:spPr>
      <a:bodyPr rot="0" spcFirstLastPara="1" vertOverflow="overflow" horzOverflow="overflow" vert="horz" wrap="square" lIns="50400" tIns="50800" rIns="50800" bIns="50800" numCol="1" spcCol="38100" rtlCol="0" anchor="ctr">
        <a:noAutofit/>
      </a:bodyPr>
      <a:lstStyle>
        <a:defPPr algn="l">
          <a:defRPr kumimoji="1" sz="2800" b="0" dirty="0" smtClean="0">
            <a:solidFill>
              <a:schemeClr val="tx1"/>
            </a:solidFill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模板" id="{6A2E8E20-CBA2-1E4F-9A2C-A085AB2A78C4}" vid="{FD546A65-7565-9844-B3EA-D2C5A1C214A7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</Template>
  <TotalTime>34397</TotalTime>
  <Words>1311</Words>
  <Application>Microsoft Macintosh PowerPoint</Application>
  <PresentationFormat>自定义</PresentationFormat>
  <Paragraphs>233</Paragraphs>
  <Slides>28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7" baseType="lpstr">
      <vt:lpstr>Microsoft YaHei</vt:lpstr>
      <vt:lpstr>Alibaba PuHuiTi R</vt:lpstr>
      <vt:lpstr>Arial</vt:lpstr>
      <vt:lpstr>Helvetica</vt:lpstr>
      <vt:lpstr>Helvetica Light</vt:lpstr>
      <vt:lpstr>Helvetica Neue</vt:lpstr>
      <vt:lpstr>Helvetica Neue Medium</vt:lpstr>
      <vt:lpstr>Wingdings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韩 楠</dc:creator>
  <cp:lastModifiedBy>lin xi</cp:lastModifiedBy>
  <cp:revision>3000</cp:revision>
  <cp:lastPrinted>2019-10-08T09:23:57Z</cp:lastPrinted>
  <dcterms:created xsi:type="dcterms:W3CDTF">2021-05-18T10:48:55Z</dcterms:created>
  <dcterms:modified xsi:type="dcterms:W3CDTF">2021-08-19T11:47:57Z</dcterms:modified>
</cp:coreProperties>
</file>

<file path=docProps/thumbnail.jpeg>
</file>